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59" r:id="rId4"/>
    <p:sldId id="261" r:id="rId5"/>
    <p:sldId id="270" r:id="rId6"/>
    <p:sldId id="267" r:id="rId7"/>
    <p:sldId id="268" r:id="rId8"/>
    <p:sldId id="269" r:id="rId9"/>
    <p:sldId id="271" r:id="rId10"/>
    <p:sldId id="272" r:id="rId11"/>
    <p:sldId id="273" r:id="rId12"/>
    <p:sldId id="274" r:id="rId13"/>
    <p:sldId id="275"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25" autoAdjust="0"/>
    <p:restoredTop sz="94660"/>
  </p:normalViewPr>
  <p:slideViewPr>
    <p:cSldViewPr snapToGrid="0">
      <p:cViewPr varScale="1">
        <p:scale>
          <a:sx n="135" d="100"/>
          <a:sy n="135" d="100"/>
        </p:scale>
        <p:origin x="576" y="13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C829C04B-38EE-42E1-8B85-C08EFC432154}" type="datetimeFigureOut">
              <a:rPr lang="en-US" smtClean="0"/>
              <a:t>4/4/2019</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47ECF196-F7FD-4E37-9B62-D62E21497278}" type="slidenum">
              <a:rPr lang="en-US" smtClean="0"/>
              <a:t>‹#›</a:t>
            </a:fld>
            <a:endParaRPr lang="en-US"/>
          </a:p>
        </p:txBody>
      </p:sp>
    </p:spTree>
    <p:extLst>
      <p:ext uri="{BB962C8B-B14F-4D97-AF65-F5344CB8AC3E}">
        <p14:creationId xmlns:p14="http://schemas.microsoft.com/office/powerpoint/2010/main" val="52629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194" tIns="47097" rIns="94194" bIns="47097" rtlCol="0"/>
          <a:lstStyle>
            <a:lvl1pPr algn="l">
              <a:defRPr sz="1200"/>
            </a:lvl1pPr>
          </a:lstStyle>
          <a:p>
            <a:endParaRPr lang="en-US" dirty="0"/>
          </a:p>
        </p:txBody>
      </p:sp>
      <p:sp>
        <p:nvSpPr>
          <p:cNvPr id="3" name="Date Placeholder 2"/>
          <p:cNvSpPr>
            <a:spLocks noGrp="1"/>
          </p:cNvSpPr>
          <p:nvPr>
            <p:ph type="dt" idx="1"/>
          </p:nvPr>
        </p:nvSpPr>
        <p:spPr>
          <a:xfrm>
            <a:off x="4023095" y="0"/>
            <a:ext cx="3077739" cy="471054"/>
          </a:xfrm>
          <a:prstGeom prst="rect">
            <a:avLst/>
          </a:prstGeom>
        </p:spPr>
        <p:txBody>
          <a:bodyPr vert="horz" lIns="94194" tIns="47097" rIns="94194" bIns="47097" rtlCol="0"/>
          <a:lstStyle>
            <a:lvl1pPr algn="r">
              <a:defRPr sz="1200"/>
            </a:lvl1pPr>
          </a:lstStyle>
          <a:p>
            <a:fld id="{15883700-57B0-4FC9-9075-8BEFD10C40E9}" type="datetimeFigureOut">
              <a:rPr lang="en-US" smtClean="0"/>
              <a:t>4/4/2019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194" tIns="47097" rIns="94194" bIns="47097"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194" tIns="47097" rIns="94194" bIns="470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5"/>
            <a:ext cx="3077739" cy="471053"/>
          </a:xfrm>
          <a:prstGeom prst="rect">
            <a:avLst/>
          </a:prstGeom>
        </p:spPr>
        <p:txBody>
          <a:bodyPr vert="horz" lIns="94194" tIns="47097" rIns="94194" bIns="470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5"/>
            <a:ext cx="3077739" cy="471053"/>
          </a:xfrm>
          <a:prstGeom prst="rect">
            <a:avLst/>
          </a:prstGeom>
        </p:spPr>
        <p:txBody>
          <a:bodyPr vert="horz" lIns="94194" tIns="47097" rIns="94194" bIns="47097" rtlCol="0" anchor="b"/>
          <a:lstStyle>
            <a:lvl1pPr algn="r">
              <a:defRPr sz="1200"/>
            </a:lvl1pPr>
          </a:lstStyle>
          <a:p>
            <a:fld id="{784017F4-059D-4E4B-871E-1982CE33B730}" type="slidenum">
              <a:rPr lang="en-US" smtClean="0"/>
              <a:t>‹#›</a:t>
            </a:fld>
            <a:endParaRPr lang="en-US" dirty="0"/>
          </a:p>
        </p:txBody>
      </p:sp>
    </p:spTree>
    <p:extLst>
      <p:ext uri="{BB962C8B-B14F-4D97-AF65-F5344CB8AC3E}">
        <p14:creationId xmlns:p14="http://schemas.microsoft.com/office/powerpoint/2010/main" val="95529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440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689" indent="-292720">
              <a:defRPr>
                <a:solidFill>
                  <a:schemeClr val="tx1"/>
                </a:solidFill>
                <a:latin typeface="Arial" panose="020B0604020202020204" pitchFamily="34" charset="0"/>
                <a:ea typeface="MS PGothic" panose="020B0600070205080204" pitchFamily="34" charset="-128"/>
              </a:defRPr>
            </a:lvl2pPr>
            <a:lvl3pPr marL="1175785" indent="-233849">
              <a:defRPr>
                <a:solidFill>
                  <a:schemeClr val="tx1"/>
                </a:solidFill>
                <a:latin typeface="Arial" panose="020B0604020202020204" pitchFamily="34" charset="0"/>
                <a:ea typeface="MS PGothic" panose="020B0600070205080204" pitchFamily="34" charset="-128"/>
              </a:defRPr>
            </a:lvl3pPr>
            <a:lvl4pPr marL="1646754" indent="-233849">
              <a:defRPr>
                <a:solidFill>
                  <a:schemeClr val="tx1"/>
                </a:solidFill>
                <a:latin typeface="Arial" panose="020B0604020202020204" pitchFamily="34" charset="0"/>
                <a:ea typeface="MS PGothic" panose="020B0600070205080204" pitchFamily="34" charset="-128"/>
              </a:defRPr>
            </a:lvl4pPr>
            <a:lvl5pPr marL="2117722" indent="-233849">
              <a:defRPr>
                <a:solidFill>
                  <a:schemeClr val="tx1"/>
                </a:solidFill>
                <a:latin typeface="Arial" panose="020B0604020202020204" pitchFamily="34" charset="0"/>
                <a:ea typeface="MS PGothic" panose="020B0600070205080204" pitchFamily="34" charset="-128"/>
              </a:defRPr>
            </a:lvl5pPr>
            <a:lvl6pPr marL="2588688"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9657"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0625"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1593"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latin typeface="Calibri" panose="020F0502020204030204" pitchFamily="34" charset="0"/>
            </a:endParaRPr>
          </a:p>
          <a:p>
            <a:fld id="{198FD2A4-41F3-46BB-A87F-FBA2D3874AEB}" type="datetime1">
              <a:rPr lang="en-US" altLang="en-US" smtClean="0">
                <a:latin typeface="Calibri" panose="020F0502020204030204" pitchFamily="34" charset="0"/>
              </a:rPr>
              <a:pPr/>
              <a:t>4/4/2019</a:t>
            </a:fld>
            <a:endParaRPr lang="en-US" altLang="en-US" dirty="0" smtClean="0">
              <a:latin typeface="Calibri" panose="020F0502020204030204" pitchFamily="34" charset="0"/>
            </a:endParaRPr>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689" indent="-292720">
              <a:defRPr>
                <a:solidFill>
                  <a:schemeClr val="tx1"/>
                </a:solidFill>
                <a:latin typeface="Arial" panose="020B0604020202020204" pitchFamily="34" charset="0"/>
                <a:ea typeface="MS PGothic" panose="020B0600070205080204" pitchFamily="34" charset="-128"/>
              </a:defRPr>
            </a:lvl2pPr>
            <a:lvl3pPr marL="1175785" indent="-233849">
              <a:defRPr>
                <a:solidFill>
                  <a:schemeClr val="tx1"/>
                </a:solidFill>
                <a:latin typeface="Arial" panose="020B0604020202020204" pitchFamily="34" charset="0"/>
                <a:ea typeface="MS PGothic" panose="020B0600070205080204" pitchFamily="34" charset="-128"/>
              </a:defRPr>
            </a:lvl3pPr>
            <a:lvl4pPr marL="1646754" indent="-233849">
              <a:defRPr>
                <a:solidFill>
                  <a:schemeClr val="tx1"/>
                </a:solidFill>
                <a:latin typeface="Arial" panose="020B0604020202020204" pitchFamily="34" charset="0"/>
                <a:ea typeface="MS PGothic" panose="020B0600070205080204" pitchFamily="34" charset="-128"/>
              </a:defRPr>
            </a:lvl4pPr>
            <a:lvl5pPr marL="2117722" indent="-233849">
              <a:defRPr>
                <a:solidFill>
                  <a:schemeClr val="tx1"/>
                </a:solidFill>
                <a:latin typeface="Arial" panose="020B0604020202020204" pitchFamily="34" charset="0"/>
                <a:ea typeface="MS PGothic" panose="020B0600070205080204" pitchFamily="34" charset="-128"/>
              </a:defRPr>
            </a:lvl5pPr>
            <a:lvl6pPr marL="2588688"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9657"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0625"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1593"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53B557-4FD4-4F03-A6B9-ADC1E102EBFA}" type="slidenum">
              <a:rPr lang="en-US" altLang="en-US" smtClean="0">
                <a:latin typeface="Calibri" panose="020F0502020204030204" pitchFamily="34" charset="0"/>
              </a:rPr>
              <a:pPr/>
              <a:t>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10872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440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689" indent="-292720">
              <a:defRPr>
                <a:solidFill>
                  <a:schemeClr val="tx1"/>
                </a:solidFill>
                <a:latin typeface="Arial" panose="020B0604020202020204" pitchFamily="34" charset="0"/>
                <a:ea typeface="MS PGothic" panose="020B0600070205080204" pitchFamily="34" charset="-128"/>
              </a:defRPr>
            </a:lvl2pPr>
            <a:lvl3pPr marL="1175785" indent="-233849">
              <a:defRPr>
                <a:solidFill>
                  <a:schemeClr val="tx1"/>
                </a:solidFill>
                <a:latin typeface="Arial" panose="020B0604020202020204" pitchFamily="34" charset="0"/>
                <a:ea typeface="MS PGothic" panose="020B0600070205080204" pitchFamily="34" charset="-128"/>
              </a:defRPr>
            </a:lvl3pPr>
            <a:lvl4pPr marL="1646754" indent="-233849">
              <a:defRPr>
                <a:solidFill>
                  <a:schemeClr val="tx1"/>
                </a:solidFill>
                <a:latin typeface="Arial" panose="020B0604020202020204" pitchFamily="34" charset="0"/>
                <a:ea typeface="MS PGothic" panose="020B0600070205080204" pitchFamily="34" charset="-128"/>
              </a:defRPr>
            </a:lvl4pPr>
            <a:lvl5pPr marL="2117722" indent="-233849">
              <a:defRPr>
                <a:solidFill>
                  <a:schemeClr val="tx1"/>
                </a:solidFill>
                <a:latin typeface="Arial" panose="020B0604020202020204" pitchFamily="34" charset="0"/>
                <a:ea typeface="MS PGothic" panose="020B0600070205080204" pitchFamily="34" charset="-128"/>
              </a:defRPr>
            </a:lvl5pPr>
            <a:lvl6pPr marL="2588688"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9657"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0625"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1593"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latin typeface="Calibri" panose="020F0502020204030204" pitchFamily="34" charset="0"/>
            </a:endParaRPr>
          </a:p>
          <a:p>
            <a:fld id="{198FD2A4-41F3-46BB-A87F-FBA2D3874AEB}" type="datetime1">
              <a:rPr lang="en-US" altLang="en-US" smtClean="0">
                <a:latin typeface="Calibri" panose="020F0502020204030204" pitchFamily="34" charset="0"/>
              </a:rPr>
              <a:pPr/>
              <a:t>4/4/2019</a:t>
            </a:fld>
            <a:endParaRPr lang="en-US" altLang="en-US" dirty="0" smtClean="0">
              <a:latin typeface="Calibri" panose="020F0502020204030204" pitchFamily="34" charset="0"/>
            </a:endParaRPr>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689" indent="-292720">
              <a:defRPr>
                <a:solidFill>
                  <a:schemeClr val="tx1"/>
                </a:solidFill>
                <a:latin typeface="Arial" panose="020B0604020202020204" pitchFamily="34" charset="0"/>
                <a:ea typeface="MS PGothic" panose="020B0600070205080204" pitchFamily="34" charset="-128"/>
              </a:defRPr>
            </a:lvl2pPr>
            <a:lvl3pPr marL="1175785" indent="-233849">
              <a:defRPr>
                <a:solidFill>
                  <a:schemeClr val="tx1"/>
                </a:solidFill>
                <a:latin typeface="Arial" panose="020B0604020202020204" pitchFamily="34" charset="0"/>
                <a:ea typeface="MS PGothic" panose="020B0600070205080204" pitchFamily="34" charset="-128"/>
              </a:defRPr>
            </a:lvl3pPr>
            <a:lvl4pPr marL="1646754" indent="-233849">
              <a:defRPr>
                <a:solidFill>
                  <a:schemeClr val="tx1"/>
                </a:solidFill>
                <a:latin typeface="Arial" panose="020B0604020202020204" pitchFamily="34" charset="0"/>
                <a:ea typeface="MS PGothic" panose="020B0600070205080204" pitchFamily="34" charset="-128"/>
              </a:defRPr>
            </a:lvl4pPr>
            <a:lvl5pPr marL="2117722" indent="-233849">
              <a:defRPr>
                <a:solidFill>
                  <a:schemeClr val="tx1"/>
                </a:solidFill>
                <a:latin typeface="Arial" panose="020B0604020202020204" pitchFamily="34" charset="0"/>
                <a:ea typeface="MS PGothic" panose="020B0600070205080204" pitchFamily="34" charset="-128"/>
              </a:defRPr>
            </a:lvl5pPr>
            <a:lvl6pPr marL="2588688"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9657"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0625"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1593"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53B557-4FD4-4F03-A6B9-ADC1E102EBFA}" type="slidenum">
              <a:rPr lang="en-US" altLang="en-US" smtClean="0">
                <a:latin typeface="Calibri" panose="020F0502020204030204" pitchFamily="34" charset="0"/>
              </a:rPr>
              <a:pPr/>
              <a:t>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39600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440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689" indent="-292720">
              <a:defRPr>
                <a:solidFill>
                  <a:schemeClr val="tx1"/>
                </a:solidFill>
                <a:latin typeface="Arial" panose="020B0604020202020204" pitchFamily="34" charset="0"/>
                <a:ea typeface="MS PGothic" panose="020B0600070205080204" pitchFamily="34" charset="-128"/>
              </a:defRPr>
            </a:lvl2pPr>
            <a:lvl3pPr marL="1175785" indent="-233849">
              <a:defRPr>
                <a:solidFill>
                  <a:schemeClr val="tx1"/>
                </a:solidFill>
                <a:latin typeface="Arial" panose="020B0604020202020204" pitchFamily="34" charset="0"/>
                <a:ea typeface="MS PGothic" panose="020B0600070205080204" pitchFamily="34" charset="-128"/>
              </a:defRPr>
            </a:lvl3pPr>
            <a:lvl4pPr marL="1646754" indent="-233849">
              <a:defRPr>
                <a:solidFill>
                  <a:schemeClr val="tx1"/>
                </a:solidFill>
                <a:latin typeface="Arial" panose="020B0604020202020204" pitchFamily="34" charset="0"/>
                <a:ea typeface="MS PGothic" panose="020B0600070205080204" pitchFamily="34" charset="-128"/>
              </a:defRPr>
            </a:lvl4pPr>
            <a:lvl5pPr marL="2117722" indent="-233849">
              <a:defRPr>
                <a:solidFill>
                  <a:schemeClr val="tx1"/>
                </a:solidFill>
                <a:latin typeface="Arial" panose="020B0604020202020204" pitchFamily="34" charset="0"/>
                <a:ea typeface="MS PGothic" panose="020B0600070205080204" pitchFamily="34" charset="-128"/>
              </a:defRPr>
            </a:lvl5pPr>
            <a:lvl6pPr marL="2588688"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9657"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0625"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1593"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latin typeface="Calibri" panose="020F0502020204030204" pitchFamily="34" charset="0"/>
            </a:endParaRPr>
          </a:p>
          <a:p>
            <a:fld id="{198FD2A4-41F3-46BB-A87F-FBA2D3874AEB}" type="datetime1">
              <a:rPr lang="en-US" altLang="en-US" smtClean="0">
                <a:latin typeface="Calibri" panose="020F0502020204030204" pitchFamily="34" charset="0"/>
              </a:rPr>
              <a:pPr/>
              <a:t>4/4/2019</a:t>
            </a:fld>
            <a:endParaRPr lang="en-US" altLang="en-US" dirty="0" smtClean="0">
              <a:latin typeface="Calibri" panose="020F0502020204030204" pitchFamily="34" charset="0"/>
            </a:endParaRPr>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689" indent="-292720">
              <a:defRPr>
                <a:solidFill>
                  <a:schemeClr val="tx1"/>
                </a:solidFill>
                <a:latin typeface="Arial" panose="020B0604020202020204" pitchFamily="34" charset="0"/>
                <a:ea typeface="MS PGothic" panose="020B0600070205080204" pitchFamily="34" charset="-128"/>
              </a:defRPr>
            </a:lvl2pPr>
            <a:lvl3pPr marL="1175785" indent="-233849">
              <a:defRPr>
                <a:solidFill>
                  <a:schemeClr val="tx1"/>
                </a:solidFill>
                <a:latin typeface="Arial" panose="020B0604020202020204" pitchFamily="34" charset="0"/>
                <a:ea typeface="MS PGothic" panose="020B0600070205080204" pitchFamily="34" charset="-128"/>
              </a:defRPr>
            </a:lvl3pPr>
            <a:lvl4pPr marL="1646754" indent="-233849">
              <a:defRPr>
                <a:solidFill>
                  <a:schemeClr val="tx1"/>
                </a:solidFill>
                <a:latin typeface="Arial" panose="020B0604020202020204" pitchFamily="34" charset="0"/>
                <a:ea typeface="MS PGothic" panose="020B0600070205080204" pitchFamily="34" charset="-128"/>
              </a:defRPr>
            </a:lvl4pPr>
            <a:lvl5pPr marL="2117722" indent="-233849">
              <a:defRPr>
                <a:solidFill>
                  <a:schemeClr val="tx1"/>
                </a:solidFill>
                <a:latin typeface="Arial" panose="020B0604020202020204" pitchFamily="34" charset="0"/>
                <a:ea typeface="MS PGothic" panose="020B0600070205080204" pitchFamily="34" charset="-128"/>
              </a:defRPr>
            </a:lvl5pPr>
            <a:lvl6pPr marL="2588688"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9657"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0625"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1593" indent="-233849" defTabSz="47096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53B557-4FD4-4F03-A6B9-ADC1E102EBFA}" type="slidenum">
              <a:rPr lang="en-US" altLang="en-US" smtClean="0">
                <a:latin typeface="Calibri" panose="020F0502020204030204" pitchFamily="34" charset="0"/>
              </a:rPr>
              <a:pPr/>
              <a:t>8</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08393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378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solidFill>
                <a:prstClr val="black"/>
              </a:solidFill>
              <a:latin typeface="Calibri" panose="020F0502020204030204" pitchFamily="34" charset="0"/>
            </a:endParaRPr>
          </a:p>
          <a:p>
            <a:fld id="{F30F4A01-2DFD-458E-B76D-6862C0ABBD1E}" type="datetime1">
              <a:rPr lang="en-US" altLang="en-US" smtClean="0">
                <a:solidFill>
                  <a:prstClr val="black"/>
                </a:solidFill>
                <a:latin typeface="Calibri" panose="020F0502020204030204" pitchFamily="34" charset="0"/>
              </a:rPr>
              <a:pPr/>
              <a:t>4/4/2019</a:t>
            </a:fld>
            <a:endParaRPr lang="en-US" altLang="en-US" dirty="0" smtClean="0">
              <a:solidFill>
                <a:prstClr val="black"/>
              </a:solidFill>
              <a:latin typeface="Calibri" panose="020F0502020204030204" pitchFamily="34" charset="0"/>
            </a:endParaRPr>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C3CC5C-5C22-48CD-B6A1-ADDF05FDA2D3}" type="slidenum">
              <a:rPr lang="en-US" altLang="en-US" smtClean="0">
                <a:solidFill>
                  <a:prstClr val="black"/>
                </a:solidFill>
                <a:latin typeface="Calibri" panose="020F0502020204030204" pitchFamily="34" charset="0"/>
              </a:rPr>
              <a:pPr/>
              <a:t>10</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81047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399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solidFill>
                <a:prstClr val="black"/>
              </a:solidFill>
              <a:latin typeface="Calibri" panose="020F0502020204030204" pitchFamily="34" charset="0"/>
            </a:endParaRPr>
          </a:p>
          <a:p>
            <a:fld id="{2E1EF499-F357-4F2F-83E9-6C6CCD4D7ABC}" type="datetime1">
              <a:rPr lang="en-US" altLang="en-US" smtClean="0">
                <a:solidFill>
                  <a:prstClr val="black"/>
                </a:solidFill>
                <a:latin typeface="Calibri" panose="020F0502020204030204" pitchFamily="34" charset="0"/>
              </a:rPr>
              <a:pPr/>
              <a:t>4/4/2019</a:t>
            </a:fld>
            <a:endParaRPr lang="en-US" altLang="en-US" dirty="0" smtClean="0">
              <a:solidFill>
                <a:prstClr val="black"/>
              </a:solidFill>
              <a:latin typeface="Calibri" panose="020F0502020204030204" pitchFamily="34" charset="0"/>
            </a:endParaRPr>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7FD95D-402C-4515-8FA5-63D454FD121D}" type="slidenum">
              <a:rPr lang="en-US" altLang="en-US" smtClean="0">
                <a:solidFill>
                  <a:prstClr val="black"/>
                </a:solidFill>
                <a:latin typeface="Calibri" panose="020F0502020204030204" pitchFamily="34" charset="0"/>
              </a:rPr>
              <a:pPr/>
              <a:t>11</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69481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419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solidFill>
                <a:prstClr val="black"/>
              </a:solidFill>
              <a:latin typeface="Calibri" panose="020F0502020204030204" pitchFamily="34" charset="0"/>
            </a:endParaRPr>
          </a:p>
          <a:p>
            <a:fld id="{3AE75A9B-D85A-41A0-B5E0-88D1AFFA5274}" type="datetime1">
              <a:rPr lang="en-US" altLang="en-US" smtClean="0">
                <a:solidFill>
                  <a:prstClr val="black"/>
                </a:solidFill>
                <a:latin typeface="Calibri" panose="020F0502020204030204" pitchFamily="34" charset="0"/>
              </a:rPr>
              <a:pPr/>
              <a:t>4/4/2019</a:t>
            </a:fld>
            <a:endParaRPr lang="en-US" altLang="en-US" dirty="0" smtClean="0">
              <a:solidFill>
                <a:prstClr val="black"/>
              </a:solidFill>
              <a:latin typeface="Calibri" panose="020F0502020204030204" pitchFamily="34" charset="0"/>
            </a:endParaRP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629847-9F41-4778-A408-9F07694CAAA7}" type="slidenum">
              <a:rPr lang="en-US" altLang="en-US" smtClean="0">
                <a:solidFill>
                  <a:prstClr val="black"/>
                </a:solidFill>
                <a:latin typeface="Calibri" panose="020F0502020204030204" pitchFamily="34" charset="0"/>
              </a:rPr>
              <a:pPr/>
              <a:t>12</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65008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 out the new URL for the website</a:t>
            </a:r>
          </a:p>
        </p:txBody>
      </p:sp>
      <p:sp>
        <p:nvSpPr>
          <p:cNvPr id="440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smtClean="0">
              <a:solidFill>
                <a:prstClr val="black"/>
              </a:solidFill>
              <a:latin typeface="Calibri" panose="020F0502020204030204" pitchFamily="34" charset="0"/>
            </a:endParaRPr>
          </a:p>
          <a:p>
            <a:fld id="{198FD2A4-41F3-46BB-A87F-FBA2D3874AEB}" type="datetime1">
              <a:rPr lang="en-US" altLang="en-US" smtClean="0">
                <a:solidFill>
                  <a:prstClr val="black"/>
                </a:solidFill>
                <a:latin typeface="Calibri" panose="020F0502020204030204" pitchFamily="34" charset="0"/>
              </a:rPr>
              <a:pPr/>
              <a:t>4/4/2019</a:t>
            </a:fld>
            <a:endParaRPr lang="en-US" altLang="en-US" dirty="0" smtClean="0">
              <a:solidFill>
                <a:prstClr val="black"/>
              </a:solidFill>
              <a:latin typeface="Calibri" panose="020F0502020204030204" pitchFamily="34" charset="0"/>
            </a:endParaRPr>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814" indent="-292769">
              <a:defRPr>
                <a:solidFill>
                  <a:schemeClr val="tx1"/>
                </a:solidFill>
                <a:latin typeface="Arial" panose="020B0604020202020204" pitchFamily="34" charset="0"/>
                <a:ea typeface="MS PGothic" panose="020B0600070205080204" pitchFamily="34" charset="-128"/>
              </a:defRPr>
            </a:lvl2pPr>
            <a:lvl3pPr marL="1175979" indent="-233888">
              <a:defRPr>
                <a:solidFill>
                  <a:schemeClr val="tx1"/>
                </a:solidFill>
                <a:latin typeface="Arial" panose="020B0604020202020204" pitchFamily="34" charset="0"/>
                <a:ea typeface="MS PGothic" panose="020B0600070205080204" pitchFamily="34" charset="-128"/>
              </a:defRPr>
            </a:lvl3pPr>
            <a:lvl4pPr marL="1647025" indent="-233888">
              <a:defRPr>
                <a:solidFill>
                  <a:schemeClr val="tx1"/>
                </a:solidFill>
                <a:latin typeface="Arial" panose="020B0604020202020204" pitchFamily="34" charset="0"/>
                <a:ea typeface="MS PGothic" panose="020B0600070205080204" pitchFamily="34" charset="-128"/>
              </a:defRPr>
            </a:lvl4pPr>
            <a:lvl5pPr marL="2118071" indent="-233888">
              <a:defRPr>
                <a:solidFill>
                  <a:schemeClr val="tx1"/>
                </a:solidFill>
                <a:latin typeface="Arial" panose="020B0604020202020204" pitchFamily="34" charset="0"/>
                <a:ea typeface="MS PGothic" panose="020B0600070205080204" pitchFamily="34" charset="-128"/>
              </a:defRPr>
            </a:lvl5pPr>
            <a:lvl6pPr marL="2589116"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0161"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1207"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2253" indent="-233888" defTabSz="4710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53B557-4FD4-4F03-A6B9-ADC1E102EBFA}" type="slidenum">
              <a:rPr lang="en-US" altLang="en-US" smtClean="0">
                <a:solidFill>
                  <a:prstClr val="black"/>
                </a:solidFill>
                <a:latin typeface="Calibri" panose="020F0502020204030204" pitchFamily="34" charset="0"/>
              </a:rPr>
              <a:pPr/>
              <a:t>13</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0415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346450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380725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249921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5" y="0"/>
            <a:ext cx="121623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userDrawn="1"/>
        </p:nvSpPr>
        <p:spPr bwMode="auto">
          <a:xfrm>
            <a:off x="-419100" y="59134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endParaRPr lang="en-US" altLang="en-US" sz="1800" dirty="0" smtClean="0"/>
          </a:p>
        </p:txBody>
      </p:sp>
      <p:sp>
        <p:nvSpPr>
          <p:cNvPr id="7" name="TextBox 6"/>
          <p:cNvSpPr txBox="1">
            <a:spLocks noChangeArrowheads="1"/>
          </p:cNvSpPr>
          <p:nvPr userDrawn="1"/>
        </p:nvSpPr>
        <p:spPr bwMode="auto">
          <a:xfrm>
            <a:off x="601134" y="6361114"/>
            <a:ext cx="2995084"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1400" dirty="0" smtClean="0">
                <a:solidFill>
                  <a:schemeClr val="bg1"/>
                </a:solidFill>
                <a:latin typeface="Museo Sans 500"/>
                <a:ea typeface="Museo Sans 500"/>
                <a:cs typeface="Museo Sans 500"/>
              </a:rPr>
              <a:t>WWW.WAESD.ORG</a:t>
            </a:r>
          </a:p>
        </p:txBody>
      </p:sp>
      <p:sp>
        <p:nvSpPr>
          <p:cNvPr id="2" name="Title 1"/>
          <p:cNvSpPr>
            <a:spLocks noGrp="1"/>
          </p:cNvSpPr>
          <p:nvPr>
            <p:ph type="ctrTitle"/>
          </p:nvPr>
        </p:nvSpPr>
        <p:spPr>
          <a:xfrm>
            <a:off x="4604877" y="488675"/>
            <a:ext cx="6997511" cy="951245"/>
          </a:xfrm>
        </p:spPr>
        <p:txBody>
          <a:bodyPr/>
          <a:lstStyle>
            <a:lvl1pPr algn="ctr">
              <a:defRPr sz="3400">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7452" y="1590258"/>
            <a:ext cx="2391453" cy="674031"/>
          </a:xfrm>
        </p:spPr>
        <p:txBody>
          <a:bodyPr lIns="0" rIns="0">
            <a:spAutoFit/>
          </a:bodyPr>
          <a:lstStyle>
            <a:lvl1pPr marL="0" indent="0" algn="ctr">
              <a:buNone/>
              <a:defRPr sz="2100" b="1" i="0" baseline="0">
                <a:solidFill>
                  <a:schemeClr val="bg1"/>
                </a:solidFill>
                <a:latin typeface="Museo Slab 700" charset="0"/>
                <a:ea typeface="Museo Slab 700" charset="0"/>
                <a:cs typeface="Museo Slab 70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Text Placeholder 2"/>
          <p:cNvSpPr>
            <a:spLocks noGrp="1"/>
          </p:cNvSpPr>
          <p:nvPr>
            <p:ph idx="10"/>
          </p:nvPr>
        </p:nvSpPr>
        <p:spPr bwMode="auto">
          <a:xfrm>
            <a:off x="4604875" y="2055813"/>
            <a:ext cx="6997511" cy="371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x-none" noProof="0" dirty="0"/>
              <a:t>Click to edit Master text styles</a:t>
            </a:r>
          </a:p>
          <a:p>
            <a:pPr lvl="1"/>
            <a:r>
              <a:rPr lang="en-US" altLang="x-none" noProof="0" dirty="0"/>
              <a:t>Second level</a:t>
            </a:r>
          </a:p>
          <a:p>
            <a:pPr lvl="2"/>
            <a:r>
              <a:rPr lang="en-US" altLang="x-none" noProof="0" dirty="0"/>
              <a:t>Third level</a:t>
            </a:r>
          </a:p>
          <a:p>
            <a:pPr lvl="3"/>
            <a:r>
              <a:rPr lang="en-US" altLang="x-none" noProof="0" dirty="0"/>
              <a:t>Fourth level</a:t>
            </a:r>
          </a:p>
          <a:p>
            <a:pPr lvl="4"/>
            <a:r>
              <a:rPr lang="en-US" altLang="x-none" noProof="0" dirty="0"/>
              <a:t>Fifth level</a:t>
            </a:r>
          </a:p>
        </p:txBody>
      </p:sp>
    </p:spTree>
    <p:extLst>
      <p:ext uri="{BB962C8B-B14F-4D97-AF65-F5344CB8AC3E}">
        <p14:creationId xmlns:p14="http://schemas.microsoft.com/office/powerpoint/2010/main" val="23400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158532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123949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411433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254339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217397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80631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265745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8DDAC-0937-4735-842E-716199DDE8AF}"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FAB63-6715-4B26-9A3B-3B4B03FBC3E2}" type="slidenum">
              <a:rPr lang="en-US" smtClean="0"/>
              <a:t>‹#›</a:t>
            </a:fld>
            <a:endParaRPr lang="en-US" dirty="0"/>
          </a:p>
        </p:txBody>
      </p:sp>
    </p:spTree>
    <p:extLst>
      <p:ext uri="{BB962C8B-B14F-4D97-AF65-F5344CB8AC3E}">
        <p14:creationId xmlns:p14="http://schemas.microsoft.com/office/powerpoint/2010/main" val="111272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8DDAC-0937-4735-842E-716199DDE8AF}" type="datetimeFigureOut">
              <a:rPr lang="en-US" smtClean="0"/>
              <a:t>4/4/2019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FAB63-6715-4B26-9A3B-3B4B03FBC3E2}" type="slidenum">
              <a:rPr lang="en-US" smtClean="0"/>
              <a:t>‹#›</a:t>
            </a:fld>
            <a:endParaRPr lang="en-US" dirty="0"/>
          </a:p>
        </p:txBody>
      </p:sp>
    </p:spTree>
    <p:extLst>
      <p:ext uri="{BB962C8B-B14F-4D97-AF65-F5344CB8AC3E}">
        <p14:creationId xmlns:p14="http://schemas.microsoft.com/office/powerpoint/2010/main" val="345562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ubtitle 2"/>
          <p:cNvSpPr>
            <a:spLocks noGrp="1"/>
          </p:cNvSpPr>
          <p:nvPr>
            <p:ph type="subTitle" idx="1"/>
          </p:nvPr>
        </p:nvSpPr>
        <p:spPr>
          <a:xfrm>
            <a:off x="153219" y="5000930"/>
            <a:ext cx="3617140" cy="433965"/>
          </a:xfrm>
        </p:spPr>
        <p:txBody>
          <a:bodyPr/>
          <a:lstStyle/>
          <a:p>
            <a:r>
              <a:rPr lang="en-US" altLang="en-US" sz="2400" dirty="0" smtClean="0">
                <a:latin typeface="+mn-lt"/>
                <a:ea typeface="MS PGothic" panose="020B0600070205080204" pitchFamily="34" charset="-128"/>
                <a:cs typeface="Museo Sans 300" charset="0"/>
              </a:rPr>
              <a:t>Equity, Opportunity, Results</a:t>
            </a:r>
          </a:p>
        </p:txBody>
      </p:sp>
      <p:sp>
        <p:nvSpPr>
          <p:cNvPr id="4" name="Content Placeholder 3"/>
          <p:cNvSpPr>
            <a:spLocks noGrp="1"/>
          </p:cNvSpPr>
          <p:nvPr>
            <p:ph idx="10"/>
          </p:nvPr>
        </p:nvSpPr>
        <p:spPr>
          <a:xfrm>
            <a:off x="4339169" y="143419"/>
            <a:ext cx="7544468" cy="593558"/>
          </a:xfrm>
        </p:spPr>
        <p:txBody>
          <a:bodyPr>
            <a:normAutofit/>
          </a:bodyPr>
          <a:lstStyle/>
          <a:p>
            <a:pPr marL="0" indent="0" algn="ctr">
              <a:buNone/>
              <a:defRPr/>
            </a:pPr>
            <a:r>
              <a:rPr lang="en-US" sz="3600" b="1" dirty="0" smtClean="0"/>
              <a:t>2018-21 AESD Network Strategic Plan</a:t>
            </a:r>
          </a:p>
          <a:p>
            <a:pPr marL="0" indent="0" algn="ctr">
              <a:spcBef>
                <a:spcPts val="0"/>
              </a:spcBef>
              <a:buNone/>
              <a:defRPr/>
            </a:pPr>
            <a:endParaRPr lang="en-US" sz="1200" b="1" dirty="0"/>
          </a:p>
          <a:p>
            <a:pPr marL="0" indent="0" algn="ctr">
              <a:buNone/>
              <a:defRPr/>
            </a:pPr>
            <a:endParaRPr lang="en-US" sz="1600" dirty="0"/>
          </a:p>
          <a:p>
            <a:pPr marL="0" indent="0" algn="ctr">
              <a:buNone/>
              <a:defRPr/>
            </a:pPr>
            <a:endParaRPr lang="en-US" sz="1600" dirty="0"/>
          </a:p>
          <a:p>
            <a:pPr marL="0" indent="0">
              <a:buNone/>
              <a:defRPr/>
            </a:pPr>
            <a:endParaRPr lang="en-US" sz="1600" dirty="0"/>
          </a:p>
          <a:p>
            <a:pPr marL="0" indent="0">
              <a:buNone/>
              <a:defRPr/>
            </a:pPr>
            <a:endParaRPr lang="en-US" sz="1600" dirty="0"/>
          </a:p>
        </p:txBody>
      </p:sp>
      <p:sp>
        <p:nvSpPr>
          <p:cNvPr id="5" name="Rectangle 4"/>
          <p:cNvSpPr/>
          <p:nvPr/>
        </p:nvSpPr>
        <p:spPr>
          <a:xfrm>
            <a:off x="4006962" y="1360402"/>
            <a:ext cx="2975810" cy="4031873"/>
          </a:xfrm>
          <a:prstGeom prst="rect">
            <a:avLst/>
          </a:prstGeom>
        </p:spPr>
        <p:txBody>
          <a:bodyPr wrap="square">
            <a:spAutoFit/>
          </a:bodyPr>
          <a:lstStyle/>
          <a:p>
            <a:pPr algn="ctr">
              <a:defRPr/>
            </a:pPr>
            <a:r>
              <a:rPr lang="en-US" sz="2000" b="1" dirty="0"/>
              <a:t>Mission</a:t>
            </a:r>
          </a:p>
          <a:p>
            <a:pPr algn="ctr">
              <a:defRPr/>
            </a:pPr>
            <a:endParaRPr lang="en-US" dirty="0"/>
          </a:p>
          <a:p>
            <a:pPr algn="ctr">
              <a:defRPr/>
            </a:pPr>
            <a:r>
              <a:rPr lang="en-US" i="1" dirty="0"/>
              <a:t>To ensure equity and excellence in education through </a:t>
            </a:r>
            <a:r>
              <a:rPr lang="en-US" i="1" dirty="0" smtClean="0"/>
              <a:t>effective services delivered statewide.</a:t>
            </a:r>
            <a:endParaRPr lang="en-US" i="1" dirty="0"/>
          </a:p>
          <a:p>
            <a:pPr algn="ctr">
              <a:defRPr/>
            </a:pPr>
            <a:endParaRPr lang="en-US" dirty="0"/>
          </a:p>
          <a:p>
            <a:pPr algn="ctr">
              <a:defRPr/>
            </a:pPr>
            <a:r>
              <a:rPr lang="en-US" sz="2000" b="1" dirty="0"/>
              <a:t>Vision</a:t>
            </a:r>
          </a:p>
          <a:p>
            <a:pPr algn="ctr">
              <a:defRPr/>
            </a:pPr>
            <a:endParaRPr lang="en-US" dirty="0"/>
          </a:p>
          <a:p>
            <a:pPr algn="ctr">
              <a:defRPr/>
            </a:pPr>
            <a:r>
              <a:rPr lang="en-US" i="1" dirty="0"/>
              <a:t>To inspire and foster equity, opportunity, and results through meaningful support of all school districts.</a:t>
            </a:r>
          </a:p>
          <a:p>
            <a:pPr>
              <a:defRPr/>
            </a:pP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931" t="6181" r="6179" b="10116"/>
          <a:stretch/>
        </p:blipFill>
        <p:spPr>
          <a:xfrm>
            <a:off x="6982773" y="1030517"/>
            <a:ext cx="4828496" cy="5137586"/>
          </a:xfrm>
          <a:prstGeom prst="rect">
            <a:avLst/>
          </a:prstGeom>
        </p:spPr>
      </p:pic>
      <p:pic>
        <p:nvPicPr>
          <p:cNvPr id="8" name="Content Placeholder 7"/>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0" y="2085626"/>
            <a:ext cx="4028034" cy="2265769"/>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039" y="5217913"/>
            <a:ext cx="3211282" cy="1033727"/>
          </a:xfrm>
          <a:prstGeom prst="rect">
            <a:avLst/>
          </a:prstGeom>
        </p:spPr>
      </p:pic>
      <p:sp>
        <p:nvSpPr>
          <p:cNvPr id="2" name="Rectangle 1"/>
          <p:cNvSpPr/>
          <p:nvPr/>
        </p:nvSpPr>
        <p:spPr>
          <a:xfrm>
            <a:off x="153219" y="534788"/>
            <a:ext cx="3721595" cy="954107"/>
          </a:xfrm>
          <a:prstGeom prst="rect">
            <a:avLst/>
          </a:prstGeom>
        </p:spPr>
        <p:txBody>
          <a:bodyPr wrap="none">
            <a:spAutoFit/>
          </a:bodyPr>
          <a:lstStyle/>
          <a:p>
            <a:pPr algn="ctr">
              <a:defRPr/>
            </a:pPr>
            <a:r>
              <a:rPr lang="en-US" sz="2800" b="1" dirty="0">
                <a:solidFill>
                  <a:schemeClr val="bg1"/>
                </a:solidFill>
              </a:rPr>
              <a:t>2018-21 AESD Network </a:t>
            </a:r>
            <a:endParaRPr lang="en-US" sz="2800" b="1" dirty="0" smtClean="0">
              <a:solidFill>
                <a:schemeClr val="bg1"/>
              </a:solidFill>
            </a:endParaRPr>
          </a:p>
          <a:p>
            <a:pPr algn="ctr">
              <a:defRPr/>
            </a:pPr>
            <a:r>
              <a:rPr lang="en-US" sz="2800" b="1" dirty="0" smtClean="0">
                <a:solidFill>
                  <a:schemeClr val="bg1"/>
                </a:solidFill>
              </a:rPr>
              <a:t>Strategic </a:t>
            </a:r>
            <a:r>
              <a:rPr lang="en-US" sz="2800" b="1" dirty="0">
                <a:solidFill>
                  <a:schemeClr val="bg1"/>
                </a:solidFill>
              </a:rPr>
              <a:t>Plan</a:t>
            </a:r>
          </a:p>
        </p:txBody>
      </p:sp>
    </p:spTree>
    <p:extLst>
      <p:ext uri="{BB962C8B-B14F-4D97-AF65-F5344CB8AC3E}">
        <p14:creationId xmlns:p14="http://schemas.microsoft.com/office/powerpoint/2010/main" val="3303794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p:cNvSpPr>
            <a:spLocks noGrp="1"/>
          </p:cNvSpPr>
          <p:nvPr>
            <p:ph type="subTitle" idx="1"/>
          </p:nvPr>
        </p:nvSpPr>
        <p:spPr>
          <a:xfrm>
            <a:off x="-2203450" y="1590676"/>
            <a:ext cx="2058987" cy="390525"/>
          </a:xfrm>
        </p:spPr>
        <p:txBody>
          <a:bodyPr/>
          <a:lstStyle/>
          <a:p>
            <a:endParaRPr lang="en-US" altLang="en-US" b="0" dirty="0" smtClean="0">
              <a:latin typeface="Museo Slab 700" pitchFamily="50" charset="0"/>
              <a:ea typeface="MS PGothic" panose="020B0600070205080204" pitchFamily="34" charset="-128"/>
              <a:cs typeface="Museo Sans 300" charset="0"/>
            </a:endParaRPr>
          </a:p>
        </p:txBody>
      </p:sp>
      <p:sp>
        <p:nvSpPr>
          <p:cNvPr id="2" name="Rectangle 1"/>
          <p:cNvSpPr/>
          <p:nvPr/>
        </p:nvSpPr>
        <p:spPr>
          <a:xfrm>
            <a:off x="4799098" y="657338"/>
            <a:ext cx="5707062" cy="6370975"/>
          </a:xfrm>
          <a:prstGeom prst="rect">
            <a:avLst/>
          </a:prstGeom>
        </p:spPr>
        <p:txBody>
          <a:bodyPr>
            <a:spAutoFit/>
          </a:bodyPr>
          <a:lstStyle/>
          <a:p>
            <a:pPr marL="57150" indent="-57150">
              <a:defRPr/>
            </a:pPr>
            <a:r>
              <a:rPr lang="en-US" u="sng" dirty="0">
                <a:solidFill>
                  <a:prstClr val="black"/>
                </a:solidFill>
                <a:ea typeface="Calibri" panose="020F0502020204030204" pitchFamily="34" charset="0"/>
                <a:cs typeface="Times New Roman" panose="02020603050405020304" pitchFamily="18" charset="0"/>
              </a:rPr>
              <a:t>Bucket One - Network Integration</a:t>
            </a:r>
            <a:endParaRPr lang="en-US" sz="1600" dirty="0">
              <a:solidFill>
                <a:prstClr val="black"/>
              </a:solidFill>
              <a:ea typeface="Calibri" panose="020F0502020204030204" pitchFamily="34" charset="0"/>
              <a:cs typeface="Times New Roman" panose="02020603050405020304" pitchFamily="18" charset="0"/>
            </a:endParaRPr>
          </a:p>
          <a:p>
            <a:pPr>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a:p>
            <a:pPr>
              <a:defRPr/>
            </a:pPr>
            <a:r>
              <a:rPr lang="en-US" sz="1600" i="1" dirty="0">
                <a:solidFill>
                  <a:prstClr val="black"/>
                </a:solidFill>
                <a:ea typeface="Calibri" panose="020F0502020204030204" pitchFamily="34" charset="0"/>
                <a:cs typeface="Times New Roman" panose="02020603050405020304" pitchFamily="18" charset="0"/>
              </a:rPr>
              <a:t>Description</a:t>
            </a:r>
            <a:r>
              <a:rPr lang="en-US" sz="1600" b="1" dirty="0">
                <a:solidFill>
                  <a:prstClr val="black"/>
                </a:solidFill>
                <a:ea typeface="Calibri" panose="020F0502020204030204" pitchFamily="34" charset="0"/>
                <a:cs typeface="Times New Roman" panose="02020603050405020304" pitchFamily="18" charset="0"/>
              </a:rPr>
              <a:t>:  </a:t>
            </a:r>
            <a:r>
              <a:rPr lang="en-US" sz="1600" dirty="0">
                <a:solidFill>
                  <a:prstClr val="black"/>
                </a:solidFill>
                <a:ea typeface="Calibri" panose="020F0502020204030204" pitchFamily="34" charset="0"/>
                <a:cs typeface="Times New Roman" panose="02020603050405020304" pitchFamily="18" charset="0"/>
              </a:rPr>
              <a:t>Facilitate Network integration including communications/coordination between ESDs and between ESDs and OSPI – </a:t>
            </a:r>
          </a:p>
          <a:p>
            <a:pPr>
              <a:defRPr/>
            </a:pPr>
            <a:r>
              <a:rPr lang="en-US" sz="1600" dirty="0">
                <a:solidFill>
                  <a:prstClr val="black"/>
                </a:solidFill>
                <a:ea typeface="Calibri" panose="020F0502020204030204" pitchFamily="34" charset="0"/>
                <a:cs typeface="Times New Roman" panose="02020603050405020304" pitchFamily="18" charset="0"/>
              </a:rPr>
              <a:t> </a:t>
            </a:r>
          </a:p>
          <a:p>
            <a:pPr>
              <a:defRPr/>
            </a:pPr>
            <a:r>
              <a:rPr lang="en-US" sz="1600" i="1" dirty="0">
                <a:solidFill>
                  <a:prstClr val="black"/>
                </a:solidFill>
                <a:ea typeface="Calibri" panose="020F0502020204030204" pitchFamily="34" charset="0"/>
                <a:cs typeface="Times New Roman" panose="02020603050405020304" pitchFamily="18" charset="0"/>
              </a:rPr>
              <a:t>Deliverables</a:t>
            </a:r>
            <a:r>
              <a:rPr lang="en-US" sz="1600" b="1" dirty="0">
                <a:solidFill>
                  <a:prstClr val="black"/>
                </a:solidFill>
                <a:ea typeface="Calibri" panose="020F0502020204030204" pitchFamily="34" charset="0"/>
                <a:cs typeface="Times New Roman" panose="02020603050405020304" pitchFamily="18" charset="0"/>
              </a:rPr>
              <a:t>: </a:t>
            </a:r>
            <a:endParaRPr lang="en-US" sz="1600" b="1" dirty="0" smtClean="0">
              <a:solidFill>
                <a:prstClr val="black"/>
              </a:solidFill>
              <a:ea typeface="Calibri" panose="020F0502020204030204" pitchFamily="34" charset="0"/>
              <a:cs typeface="Times New Roman" panose="02020603050405020304" pitchFamily="18" charset="0"/>
            </a:endParaRPr>
          </a:p>
          <a:p>
            <a:pPr>
              <a:defRPr/>
            </a:pPr>
            <a:endParaRPr lang="en-US" sz="1600" dirty="0">
              <a:solidFill>
                <a:prstClr val="black"/>
              </a:solidFill>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defRPr/>
            </a:pPr>
            <a:r>
              <a:rPr lang="en-US" sz="1600" dirty="0">
                <a:solidFill>
                  <a:prstClr val="black"/>
                </a:solidFill>
                <a:ea typeface="Calibri" panose="020F0502020204030204" pitchFamily="34" charset="0"/>
                <a:cs typeface="Times New Roman" panose="02020603050405020304" pitchFamily="18" charset="0"/>
              </a:rPr>
              <a:t>CSA development, communication, coordination and evolution of </a:t>
            </a:r>
            <a:r>
              <a:rPr lang="en-US" sz="1600" dirty="0" smtClean="0">
                <a:solidFill>
                  <a:prstClr val="black"/>
                </a:solidFill>
                <a:ea typeface="Calibri" panose="020F0502020204030204" pitchFamily="34" charset="0"/>
                <a:cs typeface="Times New Roman" panose="02020603050405020304" pitchFamily="18" charset="0"/>
              </a:rPr>
              <a:t>CSA  </a:t>
            </a:r>
            <a:r>
              <a:rPr lang="en-US" sz="1600" b="1" dirty="0" smtClean="0">
                <a:solidFill>
                  <a:srgbClr val="FF0000"/>
                </a:solidFill>
                <a:ea typeface="Calibri" panose="020F0502020204030204" pitchFamily="34" charset="0"/>
                <a:cs typeface="Times New Roman" panose="02020603050405020304" pitchFamily="18" charset="0"/>
              </a:rPr>
              <a:t>(CSA updated and signed in </a:t>
            </a:r>
            <a:r>
              <a:rPr lang="en-US" sz="1600" b="1" dirty="0" smtClean="0">
                <a:solidFill>
                  <a:srgbClr val="FF0000"/>
                </a:solidFill>
                <a:ea typeface="Calibri" panose="020F0502020204030204" pitchFamily="34" charset="0"/>
                <a:cs typeface="Times New Roman" panose="02020603050405020304" pitchFamily="18" charset="0"/>
              </a:rPr>
              <a:t>2017, </a:t>
            </a:r>
            <a:r>
              <a:rPr lang="en-US" sz="1600" b="1" dirty="0" smtClean="0">
                <a:solidFill>
                  <a:srgbClr val="FF0000"/>
                </a:solidFill>
                <a:ea typeface="Calibri" panose="020F0502020204030204" pitchFamily="34" charset="0"/>
                <a:cs typeface="Times New Roman" panose="02020603050405020304" pitchFamily="18" charset="0"/>
              </a:rPr>
              <a:t>2018</a:t>
            </a:r>
            <a:r>
              <a:rPr lang="en-US" sz="1600" b="1" dirty="0" smtClean="0">
                <a:solidFill>
                  <a:srgbClr val="FF0000"/>
                </a:solidFill>
                <a:ea typeface="Calibri" panose="020F0502020204030204" pitchFamily="34" charset="0"/>
                <a:cs typeface="Times New Roman" panose="02020603050405020304" pitchFamily="18" charset="0"/>
              </a:rPr>
              <a:t>, and 2019 </a:t>
            </a:r>
            <a:r>
              <a:rPr lang="en-US" sz="1600" b="1" dirty="0" smtClean="0">
                <a:solidFill>
                  <a:srgbClr val="FF0000"/>
                </a:solidFill>
                <a:ea typeface="Calibri" panose="020F0502020204030204" pitchFamily="34" charset="0"/>
                <a:cs typeface="Times New Roman" panose="02020603050405020304" pitchFamily="18" charset="0"/>
              </a:rPr>
              <a:t>to include ESSA scope of work and assurances – additional funding to ESDs in support of the work – SILT focus for 2018-19)</a:t>
            </a:r>
          </a:p>
          <a:p>
            <a:pPr marL="342900" indent="-342900">
              <a:buFont typeface="Calibri" panose="020F0502020204030204" pitchFamily="34" charset="0"/>
              <a:buChar char="-"/>
              <a:defRPr/>
            </a:pPr>
            <a:endParaRPr lang="en-US" sz="1600" b="1" dirty="0">
              <a:solidFill>
                <a:srgbClr val="FF0000"/>
              </a:solidFill>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defRPr/>
            </a:pPr>
            <a:r>
              <a:rPr lang="en-US" sz="1600" dirty="0">
                <a:solidFill>
                  <a:prstClr val="black"/>
                </a:solidFill>
                <a:ea typeface="Calibri" panose="020F0502020204030204" pitchFamily="34" charset="0"/>
                <a:cs typeface="Times New Roman" panose="02020603050405020304" pitchFamily="18" charset="0"/>
              </a:rPr>
              <a:t>Assist in building relationship/partnerships between OSPI and </a:t>
            </a:r>
            <a:r>
              <a:rPr lang="en-US" sz="1600" dirty="0" smtClean="0">
                <a:solidFill>
                  <a:prstClr val="black"/>
                </a:solidFill>
                <a:ea typeface="Calibri" panose="020F0502020204030204" pitchFamily="34" charset="0"/>
                <a:cs typeface="Times New Roman" panose="02020603050405020304" pitchFamily="18" charset="0"/>
              </a:rPr>
              <a:t>AESD  </a:t>
            </a:r>
            <a:r>
              <a:rPr lang="en-US" sz="1600" b="1" dirty="0" smtClean="0">
                <a:solidFill>
                  <a:srgbClr val="FF0000"/>
                </a:solidFill>
                <a:ea typeface="Calibri" panose="020F0502020204030204" pitchFamily="34" charset="0"/>
                <a:cs typeface="Times New Roman" panose="02020603050405020304" pitchFamily="18" charset="0"/>
              </a:rPr>
              <a:t>(On-going – good relationship, continues to develop – through SILT, Executive Leadership Team, OSSI)</a:t>
            </a:r>
          </a:p>
          <a:p>
            <a:pPr>
              <a:defRPr/>
            </a:pPr>
            <a:endParaRPr lang="en-US" sz="1600" b="1" dirty="0">
              <a:solidFill>
                <a:srgbClr val="FF0000"/>
              </a:solidFill>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defRPr/>
            </a:pPr>
            <a:r>
              <a:rPr lang="en-US" sz="1600" dirty="0">
                <a:solidFill>
                  <a:prstClr val="black"/>
                </a:solidFill>
                <a:ea typeface="Calibri" panose="020F0502020204030204" pitchFamily="34" charset="0"/>
                <a:cs typeface="Times New Roman" panose="02020603050405020304" pitchFamily="18" charset="0"/>
              </a:rPr>
              <a:t>Support Assistant Superintendents of Learning and Teaching </a:t>
            </a:r>
            <a:r>
              <a:rPr lang="en-US" sz="1600" dirty="0" smtClean="0">
                <a:solidFill>
                  <a:prstClr val="black"/>
                </a:solidFill>
                <a:ea typeface="Calibri" panose="020F0502020204030204" pitchFamily="34" charset="0"/>
                <a:cs typeface="Times New Roman" panose="02020603050405020304" pitchFamily="18" charset="0"/>
              </a:rPr>
              <a:t>in the design and facilitation of cross organizational meetings and convenings (SILT).  </a:t>
            </a:r>
            <a:r>
              <a:rPr lang="en-US" sz="1600" b="1" dirty="0" smtClean="0">
                <a:solidFill>
                  <a:srgbClr val="FF0000"/>
                </a:solidFill>
                <a:ea typeface="Calibri" panose="020F0502020204030204" pitchFamily="34" charset="0"/>
                <a:cs typeface="Times New Roman" panose="02020603050405020304" pitchFamily="18" charset="0"/>
              </a:rPr>
              <a:t>(On-going and in-progress,  good relationship with assistant superintendents, OSPI leadership) </a:t>
            </a:r>
            <a:endParaRPr lang="en-US" sz="1600" b="1" dirty="0">
              <a:solidFill>
                <a:srgbClr val="FF0000"/>
              </a:solidFill>
              <a:ea typeface="Calibri" panose="020F0502020204030204" pitchFamily="34" charset="0"/>
              <a:cs typeface="Times New Roman" panose="02020603050405020304" pitchFamily="18" charset="0"/>
            </a:endParaRPr>
          </a:p>
          <a:p>
            <a:pPr>
              <a:defRPr/>
            </a:pPr>
            <a:endParaRPr lang="en-US" sz="1600" dirty="0">
              <a:solidFill>
                <a:prstClr val="black"/>
              </a:solidFill>
              <a:ea typeface="Calibri" panose="020F0502020204030204" pitchFamily="34" charset="0"/>
              <a:cs typeface="Times New Roman" panose="02020603050405020304" pitchFamily="18" charset="0"/>
            </a:endParaRPr>
          </a:p>
          <a:p>
            <a:pPr marL="20574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a:p>
            <a:pPr marL="18288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922519" y="984201"/>
            <a:ext cx="2458388" cy="3294749"/>
          </a:xfrm>
          <a:prstGeom prst="rect">
            <a:avLst/>
          </a:prstGeom>
        </p:spPr>
      </p:pic>
      <p:sp>
        <p:nvSpPr>
          <p:cNvPr id="36871" name="Rectangle 2"/>
          <p:cNvSpPr>
            <a:spLocks noChangeArrowheads="1"/>
          </p:cNvSpPr>
          <p:nvPr/>
        </p:nvSpPr>
        <p:spPr bwMode="auto">
          <a:xfrm>
            <a:off x="995246" y="2380408"/>
            <a:ext cx="2320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600" b="1" dirty="0">
                <a:solidFill>
                  <a:prstClr val="black"/>
                </a:solidFill>
                <a:latin typeface="Calibri" panose="020F0502020204030204" pitchFamily="34" charset="0"/>
              </a:rPr>
              <a:t>Facilitate Network integration including communications/ coordination between ESDs and between </a:t>
            </a:r>
          </a:p>
          <a:p>
            <a:pPr algn="ctr"/>
            <a:r>
              <a:rPr lang="en-US" altLang="en-US" sz="1600" b="1" dirty="0">
                <a:solidFill>
                  <a:prstClr val="black"/>
                </a:solidFill>
                <a:latin typeface="Calibri" panose="020F0502020204030204" pitchFamily="34" charset="0"/>
              </a:rPr>
              <a:t>ESDs and OSPI</a:t>
            </a:r>
          </a:p>
        </p:txBody>
      </p:sp>
    </p:spTree>
    <p:extLst>
      <p:ext uri="{BB962C8B-B14F-4D97-AF65-F5344CB8AC3E}">
        <p14:creationId xmlns:p14="http://schemas.microsoft.com/office/powerpoint/2010/main" val="1480025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2295525" y="2070101"/>
            <a:ext cx="2058987" cy="392113"/>
          </a:xfrm>
        </p:spPr>
        <p:txBody>
          <a:bodyPr/>
          <a:lstStyle/>
          <a:p>
            <a:endParaRPr lang="en-US" altLang="en-US" b="0" dirty="0" smtClean="0">
              <a:latin typeface="Museo Slab 700" pitchFamily="50" charset="0"/>
              <a:ea typeface="MS PGothic" panose="020B0600070205080204" pitchFamily="34" charset="-128"/>
              <a:cs typeface="Museo Sans 300" charset="0"/>
            </a:endParaRPr>
          </a:p>
        </p:txBody>
      </p:sp>
      <p:sp>
        <p:nvSpPr>
          <p:cNvPr id="2" name="Rectangle 1"/>
          <p:cNvSpPr/>
          <p:nvPr/>
        </p:nvSpPr>
        <p:spPr>
          <a:xfrm>
            <a:off x="5137149" y="290282"/>
            <a:ext cx="6691862" cy="6309420"/>
          </a:xfrm>
          <a:prstGeom prst="rect">
            <a:avLst/>
          </a:prstGeom>
        </p:spPr>
        <p:txBody>
          <a:bodyPr wrap="square">
            <a:spAutoFit/>
          </a:bodyPr>
          <a:lstStyle/>
          <a:p>
            <a:pPr>
              <a:defRPr/>
            </a:pPr>
            <a:r>
              <a:rPr lang="en-US" sz="1600" u="sng" dirty="0">
                <a:solidFill>
                  <a:prstClr val="black"/>
                </a:solidFill>
              </a:rPr>
              <a:t>Bucket Two – Program Evaluation</a:t>
            </a:r>
            <a:endParaRPr lang="en-US" sz="1600" dirty="0">
              <a:solidFill>
                <a:prstClr val="black"/>
              </a:solidFill>
            </a:endParaRPr>
          </a:p>
          <a:p>
            <a:pPr>
              <a:defRPr/>
            </a:pPr>
            <a:r>
              <a:rPr lang="en-US" sz="1600" dirty="0">
                <a:solidFill>
                  <a:prstClr val="black"/>
                </a:solidFill>
              </a:rPr>
              <a:t> </a:t>
            </a:r>
          </a:p>
          <a:p>
            <a:pPr>
              <a:defRPr/>
            </a:pPr>
            <a:r>
              <a:rPr lang="en-US" sz="1600" i="1" dirty="0">
                <a:solidFill>
                  <a:prstClr val="black"/>
                </a:solidFill>
              </a:rPr>
              <a:t>Description</a:t>
            </a:r>
            <a:r>
              <a:rPr lang="en-US" sz="1600" dirty="0">
                <a:solidFill>
                  <a:prstClr val="black"/>
                </a:solidFill>
              </a:rPr>
              <a:t>:  Implement and sustain a program evaluation system that enhances student achievement via aligned, quality professional learning while maintaining legislative fiscal support.  </a:t>
            </a:r>
          </a:p>
          <a:p>
            <a:pPr>
              <a:defRPr/>
            </a:pPr>
            <a:r>
              <a:rPr lang="en-US" sz="1600" b="1" dirty="0">
                <a:solidFill>
                  <a:prstClr val="black"/>
                </a:solidFill>
              </a:rPr>
              <a:t> </a:t>
            </a:r>
            <a:endParaRPr lang="en-US" sz="1600" dirty="0">
              <a:solidFill>
                <a:prstClr val="black"/>
              </a:solidFill>
            </a:endParaRPr>
          </a:p>
          <a:p>
            <a:pPr>
              <a:defRPr/>
            </a:pPr>
            <a:r>
              <a:rPr lang="en-US" sz="1600" i="1" dirty="0">
                <a:solidFill>
                  <a:prstClr val="black"/>
                </a:solidFill>
              </a:rPr>
              <a:t>Deliverables</a:t>
            </a:r>
            <a:r>
              <a:rPr lang="en-US" sz="1600" b="1" dirty="0" smtClean="0">
                <a:solidFill>
                  <a:prstClr val="black"/>
                </a:solidFill>
              </a:rPr>
              <a:t>:</a:t>
            </a:r>
          </a:p>
          <a:p>
            <a:pPr>
              <a:defRPr/>
            </a:pPr>
            <a:r>
              <a:rPr lang="en-US" sz="1600" b="1" dirty="0">
                <a:solidFill>
                  <a:prstClr val="black"/>
                </a:solidFill>
              </a:rPr>
              <a:t>	</a:t>
            </a: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Provide technical assistance on </a:t>
            </a:r>
            <a:r>
              <a:rPr lang="en-US" sz="1600" dirty="0" smtClean="0">
                <a:solidFill>
                  <a:prstClr val="black"/>
                </a:solidFill>
              </a:rPr>
              <a:t>design. </a:t>
            </a:r>
            <a:r>
              <a:rPr lang="en-US" sz="1600" dirty="0">
                <a:solidFill>
                  <a:prstClr val="black"/>
                </a:solidFill>
              </a:rPr>
              <a:t>implementation and coordinate with Asst. Supts. for Learning and </a:t>
            </a:r>
            <a:r>
              <a:rPr lang="en-US" sz="1600" dirty="0" smtClean="0">
                <a:solidFill>
                  <a:prstClr val="black"/>
                </a:solidFill>
              </a:rPr>
              <a:t>Teaching.  </a:t>
            </a:r>
            <a:r>
              <a:rPr lang="en-US" sz="1600" b="1" dirty="0" smtClean="0">
                <a:solidFill>
                  <a:srgbClr val="FF0000"/>
                </a:solidFill>
              </a:rPr>
              <a:t>(Rigorous program evaluation implemented (Kauffman &amp; Associates and PSESD) and adapting for continuous improvements – All four content area program evaluation narratives complete for </a:t>
            </a:r>
            <a:r>
              <a:rPr lang="en-US" sz="1600" b="1" dirty="0" smtClean="0">
                <a:solidFill>
                  <a:srgbClr val="FF0000"/>
                </a:solidFill>
              </a:rPr>
              <a:t>2017-18, and 2018-19)</a:t>
            </a:r>
            <a:endParaRPr lang="en-US" sz="1600" b="1" dirty="0" smtClean="0">
              <a:solidFill>
                <a:srgbClr val="FF0000"/>
              </a:solidFill>
            </a:endParaRPr>
          </a:p>
          <a:p>
            <a:pPr>
              <a:defRPr/>
            </a:pP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Collect data and </a:t>
            </a:r>
            <a:r>
              <a:rPr lang="en-US" sz="1600" dirty="0" smtClean="0">
                <a:solidFill>
                  <a:prstClr val="black"/>
                </a:solidFill>
              </a:rPr>
              <a:t>support work </a:t>
            </a:r>
            <a:r>
              <a:rPr lang="en-US" sz="1600" dirty="0">
                <a:solidFill>
                  <a:prstClr val="black"/>
                </a:solidFill>
              </a:rPr>
              <a:t>with Melissa on legislative </a:t>
            </a:r>
            <a:r>
              <a:rPr lang="en-US" sz="1600" dirty="0" smtClean="0">
                <a:solidFill>
                  <a:prstClr val="black"/>
                </a:solidFill>
              </a:rPr>
              <a:t>information. </a:t>
            </a:r>
            <a:r>
              <a:rPr lang="en-US" sz="1600" b="1" dirty="0" smtClean="0">
                <a:solidFill>
                  <a:srgbClr val="FF0000"/>
                </a:solidFill>
              </a:rPr>
              <a:t>(On-going, in progress, very good relationship and strong collaboration)</a:t>
            </a:r>
          </a:p>
          <a:p>
            <a:pPr>
              <a:defRPr/>
            </a:pP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Coordinate and communicate with Fellows and </a:t>
            </a:r>
            <a:r>
              <a:rPr lang="en-US" sz="1600" dirty="0" smtClean="0">
                <a:solidFill>
                  <a:prstClr val="black"/>
                </a:solidFill>
              </a:rPr>
              <a:t>others. </a:t>
            </a:r>
            <a:r>
              <a:rPr lang="en-US" sz="1600" b="1" dirty="0" smtClean="0">
                <a:solidFill>
                  <a:srgbClr val="FF0000"/>
                </a:solidFill>
              </a:rPr>
              <a:t>(On-going)</a:t>
            </a:r>
          </a:p>
          <a:p>
            <a:pPr>
              <a:defRPr/>
            </a:pP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Help secure funding for program </a:t>
            </a:r>
            <a:r>
              <a:rPr lang="en-US" sz="1600" dirty="0" smtClean="0">
                <a:solidFill>
                  <a:prstClr val="black"/>
                </a:solidFill>
              </a:rPr>
              <a:t>evaluation.  </a:t>
            </a:r>
            <a:r>
              <a:rPr lang="en-US" sz="1600" b="1" dirty="0" smtClean="0">
                <a:solidFill>
                  <a:srgbClr val="FF0000"/>
                </a:solidFill>
              </a:rPr>
              <a:t> (Legislators believe PE is inherent in the grant funds allocated to each ESD.  PSESD potential for additional revenue for PE from statewide ESD PE model)</a:t>
            </a:r>
            <a:endParaRPr lang="en-US" sz="1600" b="1" dirty="0">
              <a:solidFill>
                <a:srgbClr val="FF0000"/>
              </a:solidFill>
            </a:endParaRPr>
          </a:p>
          <a:p>
            <a:pPr>
              <a:defRPr/>
            </a:pPr>
            <a:endParaRPr lang="en-US" sz="1600" dirty="0">
              <a:solidFill>
                <a:prstClr val="black"/>
              </a:solidFill>
            </a:endParaRPr>
          </a:p>
          <a:p>
            <a:pPr marL="20574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a:p>
            <a:pPr marL="18288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p:txBody>
      </p:sp>
      <p:pic>
        <p:nvPicPr>
          <p:cNvPr id="6" name="Content Placeholder 5"/>
          <p:cNvPicPr>
            <a:picLocks noGrp="1" noChangeAspect="1"/>
          </p:cNvPicPr>
          <p:nvPr>
            <p:ph idx="10"/>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6272" y="1155049"/>
            <a:ext cx="2759372" cy="3698137"/>
          </a:xfrm>
        </p:spPr>
      </p:pic>
      <p:sp>
        <p:nvSpPr>
          <p:cNvPr id="38917" name="Rectangle 2"/>
          <p:cNvSpPr>
            <a:spLocks noChangeArrowheads="1"/>
          </p:cNvSpPr>
          <p:nvPr/>
        </p:nvSpPr>
        <p:spPr bwMode="auto">
          <a:xfrm>
            <a:off x="991051" y="2762835"/>
            <a:ext cx="2309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b="1" dirty="0">
                <a:solidFill>
                  <a:prstClr val="black"/>
                </a:solidFill>
                <a:latin typeface="Calibri" panose="020F0502020204030204" pitchFamily="34" charset="0"/>
              </a:rPr>
              <a:t>Implement and sustain a program evaluation system that enhances student achievement via aligned, quality professional learning while maintaining </a:t>
            </a:r>
          </a:p>
          <a:p>
            <a:pPr algn="ctr"/>
            <a:r>
              <a:rPr lang="en-US" altLang="en-US" sz="1400" b="1" dirty="0">
                <a:solidFill>
                  <a:prstClr val="black"/>
                </a:solidFill>
                <a:latin typeface="Calibri" panose="020F0502020204030204" pitchFamily="34" charset="0"/>
              </a:rPr>
              <a:t>legislative fiscal support </a:t>
            </a:r>
          </a:p>
        </p:txBody>
      </p:sp>
    </p:spTree>
    <p:extLst>
      <p:ext uri="{BB962C8B-B14F-4D97-AF65-F5344CB8AC3E}">
        <p14:creationId xmlns:p14="http://schemas.microsoft.com/office/powerpoint/2010/main" val="1077631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6691" y="290282"/>
            <a:ext cx="7190509" cy="6555641"/>
          </a:xfrm>
          <a:prstGeom prst="rect">
            <a:avLst/>
          </a:prstGeom>
        </p:spPr>
        <p:txBody>
          <a:bodyPr wrap="square">
            <a:spAutoFit/>
          </a:bodyPr>
          <a:lstStyle/>
          <a:p>
            <a:pPr>
              <a:defRPr/>
            </a:pPr>
            <a:r>
              <a:rPr lang="en-US" sz="1600" u="sng" dirty="0">
                <a:solidFill>
                  <a:prstClr val="black"/>
                </a:solidFill>
              </a:rPr>
              <a:t>Bucket Three – Business Development </a:t>
            </a:r>
            <a:endParaRPr lang="en-US" sz="1600" dirty="0">
              <a:solidFill>
                <a:prstClr val="black"/>
              </a:solidFill>
            </a:endParaRPr>
          </a:p>
          <a:p>
            <a:pPr>
              <a:defRPr/>
            </a:pPr>
            <a:r>
              <a:rPr lang="en-US" sz="1600" dirty="0">
                <a:solidFill>
                  <a:prstClr val="black"/>
                </a:solidFill>
              </a:rPr>
              <a:t> </a:t>
            </a:r>
          </a:p>
          <a:p>
            <a:pPr>
              <a:defRPr/>
            </a:pPr>
            <a:r>
              <a:rPr lang="en-US" sz="1600" i="1" dirty="0">
                <a:solidFill>
                  <a:prstClr val="black"/>
                </a:solidFill>
              </a:rPr>
              <a:t>Description</a:t>
            </a:r>
            <a:r>
              <a:rPr lang="en-US" sz="1600" dirty="0">
                <a:solidFill>
                  <a:prstClr val="black"/>
                </a:solidFill>
              </a:rPr>
              <a:t>:  Seek out business development opportunities to include grants that enhance student learning and provide equitable resources for each ESD.  Establish a process for evaluating new business opportunities. </a:t>
            </a:r>
          </a:p>
          <a:p>
            <a:pPr>
              <a:defRPr/>
            </a:pPr>
            <a:r>
              <a:rPr lang="en-US" sz="1600" dirty="0">
                <a:solidFill>
                  <a:prstClr val="black"/>
                </a:solidFill>
              </a:rPr>
              <a:t> </a:t>
            </a:r>
          </a:p>
          <a:p>
            <a:pPr>
              <a:defRPr/>
            </a:pPr>
            <a:r>
              <a:rPr lang="en-US" sz="1600" i="1" dirty="0">
                <a:solidFill>
                  <a:prstClr val="black"/>
                </a:solidFill>
              </a:rPr>
              <a:t>Deliverables:</a:t>
            </a:r>
            <a:endParaRPr lang="en-US" sz="1600" dirty="0">
              <a:solidFill>
                <a:prstClr val="black"/>
              </a:solidFill>
            </a:endParaRPr>
          </a:p>
          <a:p>
            <a:pPr>
              <a:defRPr/>
            </a:pPr>
            <a:r>
              <a:rPr lang="en-US" sz="1600" dirty="0">
                <a:solidFill>
                  <a:prstClr val="black"/>
                </a:solidFill>
              </a:rPr>
              <a:t> </a:t>
            </a:r>
          </a:p>
          <a:p>
            <a:pPr marL="285750" indent="-285750">
              <a:buFont typeface="Arial" panose="020B0604020202020204" pitchFamily="34" charset="0"/>
              <a:buChar char="•"/>
              <a:defRPr/>
            </a:pPr>
            <a:r>
              <a:rPr lang="en-US" sz="1600" dirty="0">
                <a:solidFill>
                  <a:prstClr val="black"/>
                </a:solidFill>
              </a:rPr>
              <a:t>Identify and pursue new grant </a:t>
            </a:r>
            <a:r>
              <a:rPr lang="en-US" sz="1600" dirty="0" smtClean="0">
                <a:solidFill>
                  <a:prstClr val="black"/>
                </a:solidFill>
              </a:rPr>
              <a:t>opportunities  </a:t>
            </a:r>
            <a:r>
              <a:rPr lang="en-US" sz="1600" b="1" dirty="0" smtClean="0">
                <a:solidFill>
                  <a:srgbClr val="FF0000"/>
                </a:solidFill>
              </a:rPr>
              <a:t>(Computer science, $2M; Climate Science, $4M - $3M to </a:t>
            </a:r>
            <a:r>
              <a:rPr lang="en-US" sz="1600" b="1" dirty="0" smtClean="0">
                <a:solidFill>
                  <a:srgbClr val="FF0000"/>
                </a:solidFill>
              </a:rPr>
              <a:t>ESDs; Career-connect Washington)</a:t>
            </a:r>
            <a:endParaRPr lang="en-US" sz="1600" b="1" dirty="0" smtClean="0">
              <a:solidFill>
                <a:srgbClr val="FF0000"/>
              </a:solidFill>
            </a:endParaRPr>
          </a:p>
          <a:p>
            <a:pPr>
              <a:defRPr/>
            </a:pPr>
            <a:endParaRPr lang="en-US" sz="1600" b="1" dirty="0">
              <a:solidFill>
                <a:srgbClr val="FF0000"/>
              </a:solidFill>
            </a:endParaRPr>
          </a:p>
          <a:p>
            <a:pPr marL="285750" indent="-285750">
              <a:buFont typeface="Arial" panose="020B0604020202020204" pitchFamily="34" charset="0"/>
              <a:buChar char="•"/>
              <a:defRPr/>
            </a:pPr>
            <a:r>
              <a:rPr lang="en-US" sz="1600" dirty="0">
                <a:solidFill>
                  <a:prstClr val="black"/>
                </a:solidFill>
              </a:rPr>
              <a:t>Establish process for evaluating new business </a:t>
            </a:r>
            <a:r>
              <a:rPr lang="en-US" sz="1600" dirty="0" smtClean="0">
                <a:solidFill>
                  <a:prstClr val="black"/>
                </a:solidFill>
              </a:rPr>
              <a:t>opportunities </a:t>
            </a:r>
            <a:r>
              <a:rPr lang="en-US" sz="1600" b="1" dirty="0" smtClean="0">
                <a:solidFill>
                  <a:srgbClr val="FF0000"/>
                </a:solidFill>
              </a:rPr>
              <a:t>(On-going, in progress with ESD superintendents, AESD Executive Committee, and Fiscal Officers)</a:t>
            </a:r>
          </a:p>
          <a:p>
            <a:pPr>
              <a:defRPr/>
            </a:pP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Solidify the AESD business model in conjunction with </a:t>
            </a:r>
            <a:r>
              <a:rPr lang="en-US" sz="1600" dirty="0" smtClean="0">
                <a:solidFill>
                  <a:prstClr val="black"/>
                </a:solidFill>
              </a:rPr>
              <a:t>OSPI leadership </a:t>
            </a:r>
            <a:r>
              <a:rPr lang="en-US" sz="1600" dirty="0">
                <a:solidFill>
                  <a:prstClr val="black"/>
                </a:solidFill>
              </a:rPr>
              <a:t>and ESD Fiscal Officers to establish and utilize new business </a:t>
            </a:r>
            <a:r>
              <a:rPr lang="en-US" sz="1600" dirty="0" smtClean="0">
                <a:solidFill>
                  <a:prstClr val="black"/>
                </a:solidFill>
              </a:rPr>
              <a:t>model </a:t>
            </a:r>
          </a:p>
          <a:p>
            <a:pPr marL="285750" indent="-285750">
              <a:buFont typeface="Arial" panose="020B0604020202020204" pitchFamily="34" charset="0"/>
              <a:buChar char="•"/>
              <a:defRPr/>
            </a:pPr>
            <a:r>
              <a:rPr lang="en-US" sz="1600" dirty="0" smtClean="0">
                <a:solidFill>
                  <a:prstClr val="black"/>
                </a:solidFill>
              </a:rPr>
              <a:t> </a:t>
            </a:r>
            <a:r>
              <a:rPr lang="en-US" sz="1600" b="1" dirty="0" smtClean="0">
                <a:solidFill>
                  <a:srgbClr val="FF0000"/>
                </a:solidFill>
              </a:rPr>
              <a:t>(On-going, in process)</a:t>
            </a:r>
          </a:p>
          <a:p>
            <a:pPr>
              <a:defRPr/>
            </a:pPr>
            <a:endParaRPr lang="en-US" sz="1600" dirty="0" smtClean="0">
              <a:solidFill>
                <a:prstClr val="black"/>
              </a:solidFill>
            </a:endParaRPr>
          </a:p>
          <a:p>
            <a:pPr marL="285750" indent="-285750">
              <a:buFont typeface="Arial" panose="020B0604020202020204" pitchFamily="34" charset="0"/>
              <a:buChar char="•"/>
              <a:defRPr/>
            </a:pPr>
            <a:r>
              <a:rPr lang="en-US" sz="1600" dirty="0" smtClean="0">
                <a:solidFill>
                  <a:prstClr val="black"/>
                </a:solidFill>
              </a:rPr>
              <a:t>Facilitate definition of what constitutes an AESD Network Service.</a:t>
            </a:r>
          </a:p>
          <a:p>
            <a:pPr>
              <a:defRPr/>
            </a:pPr>
            <a:r>
              <a:rPr lang="en-US" sz="1600" dirty="0">
                <a:solidFill>
                  <a:prstClr val="black"/>
                </a:solidFill>
              </a:rPr>
              <a:t> </a:t>
            </a:r>
            <a:r>
              <a:rPr lang="en-US" sz="1600" dirty="0" smtClean="0">
                <a:solidFill>
                  <a:prstClr val="black"/>
                </a:solidFill>
              </a:rPr>
              <a:t>     </a:t>
            </a:r>
            <a:r>
              <a:rPr lang="en-US" sz="1600" b="1" dirty="0" smtClean="0">
                <a:solidFill>
                  <a:srgbClr val="FF0000"/>
                </a:solidFill>
              </a:rPr>
              <a:t>(On-going, in progress, accreditation, school construction, program evaluation            	are examples)</a:t>
            </a:r>
            <a:endParaRPr lang="en-US" sz="1600" b="1" dirty="0">
              <a:solidFill>
                <a:srgbClr val="FF0000"/>
              </a:solidFill>
            </a:endParaRPr>
          </a:p>
          <a:p>
            <a:pPr>
              <a:defRPr/>
            </a:pPr>
            <a:r>
              <a:rPr lang="en-US" sz="1600" dirty="0">
                <a:solidFill>
                  <a:prstClr val="black"/>
                </a:solidFill>
              </a:rPr>
              <a:t> </a:t>
            </a:r>
          </a:p>
          <a:p>
            <a:pPr marL="20574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a:p>
            <a:pPr marL="18288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p:txBody>
      </p:sp>
      <p:sp>
        <p:nvSpPr>
          <p:cNvPr id="40963" name="Subtitle 2"/>
          <p:cNvSpPr>
            <a:spLocks noGrp="1"/>
          </p:cNvSpPr>
          <p:nvPr>
            <p:ph type="subTitle" idx="1"/>
          </p:nvPr>
        </p:nvSpPr>
        <p:spPr>
          <a:xfrm>
            <a:off x="-2073275" y="1738313"/>
            <a:ext cx="1793875" cy="383182"/>
          </a:xfrm>
        </p:spPr>
        <p:txBody>
          <a:bodyPr/>
          <a:lstStyle/>
          <a:p>
            <a:endParaRPr lang="en-US" altLang="en-US" dirty="0" smtClean="0">
              <a:latin typeface="Museo Slab 700" pitchFamily="50" charset="0"/>
              <a:ea typeface="MS PGothic" panose="020B0600070205080204" pitchFamily="34" charset="-128"/>
              <a:cs typeface="Museo Sans 300" charset="0"/>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5245" y="892215"/>
            <a:ext cx="2776215" cy="3720702"/>
          </a:xfrm>
          <a:prstGeom prst="rect">
            <a:avLst/>
          </a:prstGeom>
        </p:spPr>
      </p:pic>
      <p:sp>
        <p:nvSpPr>
          <p:cNvPr id="40966" name="Rectangle 4"/>
          <p:cNvSpPr>
            <a:spLocks noChangeArrowheads="1"/>
          </p:cNvSpPr>
          <p:nvPr/>
        </p:nvSpPr>
        <p:spPr bwMode="auto">
          <a:xfrm>
            <a:off x="825102" y="2486860"/>
            <a:ext cx="2476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b="1" dirty="0">
                <a:solidFill>
                  <a:prstClr val="black"/>
                </a:solidFill>
                <a:latin typeface="Calibri" panose="020F0502020204030204" pitchFamily="34" charset="0"/>
              </a:rPr>
              <a:t>Seek out business development opportunities to include grants, that enhance student learning and provide equitable resources for each ESD. </a:t>
            </a:r>
            <a:r>
              <a:rPr lang="en-US" altLang="en-US" sz="1400" b="1" dirty="0" smtClean="0">
                <a:solidFill>
                  <a:prstClr val="black"/>
                </a:solidFill>
                <a:latin typeface="Calibri" panose="020F0502020204030204" pitchFamily="34" charset="0"/>
              </a:rPr>
              <a:t>Identify </a:t>
            </a:r>
            <a:r>
              <a:rPr lang="en-US" altLang="en-US" sz="1400" b="1" dirty="0">
                <a:solidFill>
                  <a:prstClr val="black"/>
                </a:solidFill>
                <a:latin typeface="Calibri" panose="020F0502020204030204" pitchFamily="34" charset="0"/>
              </a:rPr>
              <a:t>a process for evaluating new business opportunities.</a:t>
            </a:r>
          </a:p>
        </p:txBody>
      </p:sp>
    </p:spTree>
    <p:extLst>
      <p:ext uri="{BB962C8B-B14F-4D97-AF65-F5344CB8AC3E}">
        <p14:creationId xmlns:p14="http://schemas.microsoft.com/office/powerpoint/2010/main" val="270382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4"/>
          <p:cNvSpPr>
            <a:spLocks noGrp="1"/>
          </p:cNvSpPr>
          <p:nvPr>
            <p:ph idx="10"/>
          </p:nvPr>
        </p:nvSpPr>
        <p:spPr>
          <a:xfrm>
            <a:off x="-2316163" y="3573463"/>
            <a:ext cx="2193925" cy="304800"/>
          </a:xfrm>
        </p:spPr>
        <p:txBody>
          <a:bodyPr>
            <a:spAutoFit/>
          </a:bodyPr>
          <a:lstStyle/>
          <a:p>
            <a:pPr>
              <a:buClr>
                <a:srgbClr val="0E7152"/>
              </a:buClr>
            </a:pPr>
            <a:endParaRPr lang="en-US" altLang="en-US" sz="1500" dirty="0">
              <a:solidFill>
                <a:schemeClr val="bg1"/>
              </a:solidFill>
              <a:latin typeface="Museo Slab 300" pitchFamily="50" charset="0"/>
              <a:cs typeface="Museo Sans 300" charset="0"/>
            </a:endParaRPr>
          </a:p>
        </p:txBody>
      </p:sp>
      <p:sp>
        <p:nvSpPr>
          <p:cNvPr id="2" name="Rectangle 1"/>
          <p:cNvSpPr/>
          <p:nvPr/>
        </p:nvSpPr>
        <p:spPr>
          <a:xfrm>
            <a:off x="5078961" y="834115"/>
            <a:ext cx="6450792" cy="5909310"/>
          </a:xfrm>
          <a:prstGeom prst="rect">
            <a:avLst/>
          </a:prstGeom>
        </p:spPr>
        <p:txBody>
          <a:bodyPr wrap="square">
            <a:spAutoFit/>
          </a:bodyPr>
          <a:lstStyle/>
          <a:p>
            <a:pPr>
              <a:defRPr/>
            </a:pPr>
            <a:r>
              <a:rPr lang="en-US" u="sng" dirty="0">
                <a:solidFill>
                  <a:prstClr val="black"/>
                </a:solidFill>
              </a:rPr>
              <a:t>Bucket Four – Stakeholder Engagement (“as needed”)</a:t>
            </a:r>
            <a:endParaRPr lang="en-US" dirty="0">
              <a:solidFill>
                <a:prstClr val="black"/>
              </a:solidFill>
            </a:endParaRPr>
          </a:p>
          <a:p>
            <a:pPr>
              <a:defRPr/>
            </a:pPr>
            <a:r>
              <a:rPr lang="en-US" dirty="0">
                <a:solidFill>
                  <a:prstClr val="black"/>
                </a:solidFill>
              </a:rPr>
              <a:t> </a:t>
            </a:r>
          </a:p>
          <a:p>
            <a:pPr>
              <a:defRPr/>
            </a:pPr>
            <a:r>
              <a:rPr lang="en-US" i="1" dirty="0">
                <a:solidFill>
                  <a:prstClr val="black"/>
                </a:solidFill>
              </a:rPr>
              <a:t>Description:</a:t>
            </a:r>
            <a:r>
              <a:rPr lang="en-US" dirty="0">
                <a:solidFill>
                  <a:prstClr val="black"/>
                </a:solidFill>
              </a:rPr>
              <a:t> Support others in the engagement of key people where needed and when requested by ESD Superintendent President.  </a:t>
            </a:r>
          </a:p>
          <a:p>
            <a:pPr>
              <a:defRPr/>
            </a:pPr>
            <a:r>
              <a:rPr lang="en-US" dirty="0">
                <a:solidFill>
                  <a:prstClr val="black"/>
                </a:solidFill>
              </a:rPr>
              <a:t> </a:t>
            </a:r>
          </a:p>
          <a:p>
            <a:pPr>
              <a:defRPr/>
            </a:pPr>
            <a:r>
              <a:rPr lang="en-US" i="1" dirty="0">
                <a:solidFill>
                  <a:prstClr val="black"/>
                </a:solidFill>
              </a:rPr>
              <a:t>Deliverables:</a:t>
            </a:r>
            <a:endParaRPr lang="en-US" dirty="0">
              <a:solidFill>
                <a:prstClr val="black"/>
              </a:solidFill>
            </a:endParaRPr>
          </a:p>
          <a:p>
            <a:pPr>
              <a:defRPr/>
            </a:pPr>
            <a:r>
              <a:rPr lang="en-US" dirty="0">
                <a:solidFill>
                  <a:prstClr val="black"/>
                </a:solidFill>
              </a:rPr>
              <a:t> </a:t>
            </a:r>
          </a:p>
          <a:p>
            <a:pPr marL="285750" indent="-285750">
              <a:buFont typeface="Arial" panose="020B0604020202020204" pitchFamily="34" charset="0"/>
              <a:buChar char="•"/>
              <a:defRPr/>
            </a:pPr>
            <a:r>
              <a:rPr lang="en-US" dirty="0">
                <a:solidFill>
                  <a:prstClr val="black"/>
                </a:solidFill>
              </a:rPr>
              <a:t>Respond to requests and issues as </a:t>
            </a:r>
            <a:r>
              <a:rPr lang="en-US" dirty="0" smtClean="0">
                <a:solidFill>
                  <a:prstClr val="black"/>
                </a:solidFill>
              </a:rPr>
              <a:t>needed/directed</a:t>
            </a:r>
          </a:p>
          <a:p>
            <a:pPr>
              <a:defRPr/>
            </a:pPr>
            <a:r>
              <a:rPr lang="en-US" dirty="0" smtClean="0">
                <a:solidFill>
                  <a:prstClr val="black"/>
                </a:solidFill>
              </a:rPr>
              <a:t>	</a:t>
            </a:r>
            <a:r>
              <a:rPr lang="en-US" b="1" dirty="0" smtClean="0">
                <a:solidFill>
                  <a:srgbClr val="FF0000"/>
                </a:solidFill>
              </a:rPr>
              <a:t>(On-going, Governor’s office, key legislator leadership, 	business – </a:t>
            </a:r>
            <a:r>
              <a:rPr lang="en-US" b="1" dirty="0" smtClean="0">
                <a:solidFill>
                  <a:srgbClr val="FF0000"/>
                </a:solidFill>
              </a:rPr>
              <a:t>Career-connect </a:t>
            </a:r>
            <a:r>
              <a:rPr lang="en-US" b="1" dirty="0" smtClean="0">
                <a:solidFill>
                  <a:srgbClr val="FF0000"/>
                </a:solidFill>
              </a:rPr>
              <a:t>Washington, STEM </a:t>
            </a:r>
            <a:r>
              <a:rPr lang="en-US" b="1" dirty="0" smtClean="0">
                <a:solidFill>
                  <a:srgbClr val="FF0000"/>
                </a:solidFill>
              </a:rPr>
              <a:t>Education 	Innovation Alliance</a:t>
            </a:r>
            <a:r>
              <a:rPr lang="en-US" b="1" dirty="0" smtClean="0">
                <a:solidFill>
                  <a:srgbClr val="FF0000"/>
                </a:solidFill>
              </a:rPr>
              <a:t>, </a:t>
            </a:r>
            <a:r>
              <a:rPr lang="en-US" b="1" smtClean="0">
                <a:solidFill>
                  <a:srgbClr val="FF0000"/>
                </a:solidFill>
              </a:rPr>
              <a:t>Community-based Organizations 	related </a:t>
            </a:r>
            <a:r>
              <a:rPr lang="en-US" b="1" dirty="0" smtClean="0">
                <a:solidFill>
                  <a:srgbClr val="FF0000"/>
                </a:solidFill>
              </a:rPr>
              <a:t>to Climate 	Science, Code.org, TEALS, </a:t>
            </a:r>
            <a:r>
              <a:rPr lang="en-US" b="1" smtClean="0">
                <a:solidFill>
                  <a:srgbClr val="FF0000"/>
                </a:solidFill>
              </a:rPr>
              <a:t>FIRST </a:t>
            </a:r>
            <a:r>
              <a:rPr lang="en-US" b="1" smtClean="0">
                <a:solidFill>
                  <a:srgbClr val="FF0000"/>
                </a:solidFill>
              </a:rPr>
              <a:t>	Washington</a:t>
            </a:r>
            <a:r>
              <a:rPr lang="en-US" b="1" dirty="0" smtClean="0">
                <a:solidFill>
                  <a:srgbClr val="FF0000"/>
                </a:solidFill>
              </a:rPr>
              <a:t>.</a:t>
            </a:r>
          </a:p>
          <a:p>
            <a:pPr>
              <a:defRPr/>
            </a:pPr>
            <a:endParaRPr lang="en-US" dirty="0">
              <a:solidFill>
                <a:prstClr val="black"/>
              </a:solidFill>
            </a:endParaRPr>
          </a:p>
          <a:p>
            <a:pPr marL="285750" indent="-285750">
              <a:buFont typeface="Arial" panose="020B0604020202020204" pitchFamily="34" charset="0"/>
              <a:buChar char="•"/>
              <a:defRPr/>
            </a:pPr>
            <a:r>
              <a:rPr lang="en-US" dirty="0" smtClean="0">
                <a:solidFill>
                  <a:prstClr val="black"/>
                </a:solidFill>
              </a:rPr>
              <a:t>And all other duties as assigned …</a:t>
            </a:r>
          </a:p>
          <a:p>
            <a:pPr>
              <a:defRPr/>
            </a:pPr>
            <a:r>
              <a:rPr lang="en-US" dirty="0">
                <a:solidFill>
                  <a:prstClr val="black"/>
                </a:solidFill>
              </a:rPr>
              <a:t>	</a:t>
            </a:r>
            <a:r>
              <a:rPr lang="en-US" b="1" dirty="0" smtClean="0">
                <a:solidFill>
                  <a:srgbClr val="FF0000"/>
                </a:solidFill>
              </a:rPr>
              <a:t>(Always happy to make the coffee, set  up the tables and 	wash the dishes as required)</a:t>
            </a:r>
            <a:endParaRPr lang="en-US" b="1" dirty="0">
              <a:solidFill>
                <a:srgbClr val="FF0000"/>
              </a:solidFill>
            </a:endParaRPr>
          </a:p>
          <a:p>
            <a:pPr>
              <a:defRPr/>
            </a:pPr>
            <a:r>
              <a:rPr lang="en-US" b="1" dirty="0">
                <a:solidFill>
                  <a:srgbClr val="FF0000"/>
                </a:solidFill>
              </a:rPr>
              <a:t> </a:t>
            </a:r>
          </a:p>
          <a:p>
            <a:pPr marL="20574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a:p>
            <a:pPr marL="1828800">
              <a:defRPr/>
            </a:pPr>
            <a:r>
              <a:rPr lang="en-US" dirty="0">
                <a:solidFill>
                  <a:prstClr val="black"/>
                </a:solidFill>
                <a:ea typeface="Calibri" panose="020F0502020204030204" pitchFamily="34" charset="0"/>
                <a:cs typeface="Times New Roman" panose="02020603050405020304" pitchFamily="18" charset="0"/>
              </a:rPr>
              <a:t> </a:t>
            </a:r>
            <a:endParaRPr lang="en-US" sz="1600" dirty="0">
              <a:solidFill>
                <a:prstClr val="black"/>
              </a:solidFill>
              <a:ea typeface="Calibri" panose="020F0502020204030204" pitchFamily="34" charset="0"/>
              <a:cs typeface="Times New Roman" panose="02020603050405020304" pitchFamily="18" charset="0"/>
            </a:endParaRPr>
          </a:p>
        </p:txBody>
      </p:sp>
      <p:sp>
        <p:nvSpPr>
          <p:cNvPr id="43012" name="Subtitle 2"/>
          <p:cNvSpPr>
            <a:spLocks noGrp="1"/>
          </p:cNvSpPr>
          <p:nvPr>
            <p:ph type="subTitle" idx="1"/>
          </p:nvPr>
        </p:nvSpPr>
        <p:spPr>
          <a:xfrm>
            <a:off x="-2057400" y="1738313"/>
            <a:ext cx="1793875" cy="383182"/>
          </a:xfrm>
        </p:spPr>
        <p:txBody>
          <a:bodyPr/>
          <a:lstStyle/>
          <a:p>
            <a:endParaRPr lang="en-US" altLang="en-US" dirty="0" smtClean="0">
              <a:latin typeface="Museo Slab 700" pitchFamily="50" charset="0"/>
              <a:ea typeface="MS PGothic" panose="020B0600070205080204" pitchFamily="34" charset="-128"/>
              <a:cs typeface="Museo Sans 300"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duotone>
              <a:prstClr val="black"/>
              <a:srgbClr val="00FFFF">
                <a:tint val="45000"/>
                <a:satMod val="400000"/>
              </a:srgbClr>
            </a:duotone>
            <a:extLst>
              <a:ext uri="{28A0092B-C50C-407E-A947-70E740481C1C}">
                <a14:useLocalDpi xmlns:a14="http://schemas.microsoft.com/office/drawing/2010/main" val="0"/>
              </a:ext>
            </a:extLst>
          </a:blip>
          <a:stretch>
            <a:fillRect/>
          </a:stretch>
        </p:blipFill>
        <p:spPr>
          <a:xfrm>
            <a:off x="932614" y="1495213"/>
            <a:ext cx="2389273" cy="3202120"/>
          </a:xfrm>
          <a:prstGeom prst="rect">
            <a:avLst/>
          </a:prstGeom>
        </p:spPr>
      </p:pic>
      <p:sp>
        <p:nvSpPr>
          <p:cNvPr id="43014" name="Rectangle 3"/>
          <p:cNvSpPr>
            <a:spLocks noChangeArrowheads="1"/>
          </p:cNvSpPr>
          <p:nvPr/>
        </p:nvSpPr>
        <p:spPr bwMode="auto">
          <a:xfrm>
            <a:off x="1182687" y="2862346"/>
            <a:ext cx="188912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prstClr val="black"/>
                </a:solidFill>
              </a:rPr>
              <a:t>Support others in the engagement of key people where needed and when requested by ESD Superintendent President.  </a:t>
            </a:r>
          </a:p>
        </p:txBody>
      </p:sp>
    </p:spTree>
    <p:extLst>
      <p:ext uri="{BB962C8B-B14F-4D97-AF65-F5344CB8AC3E}">
        <p14:creationId xmlns:p14="http://schemas.microsoft.com/office/powerpoint/2010/main" val="248040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5360" y="267038"/>
            <a:ext cx="7126620" cy="372233"/>
          </a:xfrm>
        </p:spPr>
        <p:txBody>
          <a:bodyPr>
            <a:normAutofit/>
          </a:bodyPr>
          <a:lstStyle/>
          <a:p>
            <a:pPr>
              <a:defRPr/>
            </a:pPr>
            <a:r>
              <a:rPr lang="en-US" sz="1600" b="1" dirty="0" smtClean="0"/>
              <a:t>AESD Network – Why </a:t>
            </a:r>
            <a:r>
              <a:rPr lang="en-US" sz="1600" b="1" dirty="0"/>
              <a:t>W</a:t>
            </a:r>
            <a:r>
              <a:rPr lang="en-US" sz="1600" b="1" dirty="0" smtClean="0"/>
              <a:t>e Exist</a:t>
            </a:r>
            <a:endParaRPr lang="en-US" sz="1600" b="1" dirty="0"/>
          </a:p>
        </p:txBody>
      </p:sp>
      <p:sp>
        <p:nvSpPr>
          <p:cNvPr id="73731" name="Subtitle 2"/>
          <p:cNvSpPr>
            <a:spLocks noGrp="1"/>
          </p:cNvSpPr>
          <p:nvPr>
            <p:ph type="subTitle" idx="1"/>
          </p:nvPr>
        </p:nvSpPr>
        <p:spPr>
          <a:xfrm>
            <a:off x="89012" y="817295"/>
            <a:ext cx="3689969" cy="788421"/>
          </a:xfrm>
        </p:spPr>
        <p:txBody>
          <a:bodyPr/>
          <a:lstStyle/>
          <a:p>
            <a:endParaRPr lang="en-US" altLang="en-US" dirty="0" smtClean="0">
              <a:latin typeface="Museo Slab 700" pitchFamily="50" charset="0"/>
              <a:ea typeface="MS PGothic" panose="020B0600070205080204" pitchFamily="34" charset="-128"/>
              <a:cs typeface="Museo Sans 300" charset="0"/>
            </a:endParaRPr>
          </a:p>
          <a:p>
            <a:r>
              <a:rPr lang="en-US" altLang="en-US" sz="2000" dirty="0" smtClean="0">
                <a:latin typeface="+mn-lt"/>
                <a:ea typeface="MS PGothic" panose="020B0600070205080204" pitchFamily="34" charset="-128"/>
                <a:cs typeface="Museo Sans 300" charset="0"/>
              </a:rPr>
              <a:t>Equity, Opportunity, Results</a:t>
            </a:r>
          </a:p>
        </p:txBody>
      </p:sp>
      <p:sp>
        <p:nvSpPr>
          <p:cNvPr id="4" name="Content Placeholder 3"/>
          <p:cNvSpPr>
            <a:spLocks noGrp="1"/>
          </p:cNvSpPr>
          <p:nvPr>
            <p:ph idx="10"/>
          </p:nvPr>
        </p:nvSpPr>
        <p:spPr>
          <a:xfrm>
            <a:off x="3973189" y="720192"/>
            <a:ext cx="8089337" cy="5348836"/>
          </a:xfrm>
        </p:spPr>
        <p:txBody>
          <a:bodyPr/>
          <a:lstStyle/>
          <a:p>
            <a:pPr marL="285750" indent="0" algn="ctr">
              <a:spcBef>
                <a:spcPts val="0"/>
              </a:spcBef>
              <a:buNone/>
              <a:defRPr/>
            </a:pPr>
            <a:r>
              <a:rPr lang="en-US" sz="1200" u="sng" dirty="0">
                <a:latin typeface="Calibri" panose="020F0502020204030204" pitchFamily="34" charset="0"/>
                <a:ea typeface="Calibri" panose="020F0502020204030204" pitchFamily="34" charset="0"/>
                <a:cs typeface="Times New Roman" panose="02020603050405020304" pitchFamily="18" charset="0"/>
              </a:rPr>
              <a:t>Equity and Opportunity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85750" indent="0" algn="ctr">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Assure delivery </a:t>
            </a:r>
            <a:r>
              <a:rPr lang="en-US" sz="1200" dirty="0" smtClean="0">
                <a:latin typeface="Calibri" panose="020F0502020204030204" pitchFamily="34" charset="0"/>
                <a:ea typeface="Calibri" panose="020F0502020204030204" pitchFamily="34" charset="0"/>
                <a:cs typeface="Times New Roman" panose="02020603050405020304" pitchFamily="18" charset="0"/>
              </a:rPr>
              <a:t>of relevant, </a:t>
            </a:r>
            <a:r>
              <a:rPr lang="en-US" sz="1200" dirty="0">
                <a:latin typeface="Calibri" panose="020F0502020204030204" pitchFamily="34" charset="0"/>
                <a:ea typeface="Calibri" panose="020F0502020204030204" pitchFamily="34" charset="0"/>
                <a:cs typeface="Times New Roman" panose="02020603050405020304" pitchFamily="18" charset="0"/>
              </a:rPr>
              <a:t>high-quality </a:t>
            </a:r>
            <a:r>
              <a:rPr lang="en-US" sz="1200" dirty="0" smtClean="0">
                <a:latin typeface="Calibri" panose="020F0502020204030204" pitchFamily="34" charset="0"/>
                <a:ea typeface="Calibri" panose="020F0502020204030204" pitchFamily="34" charset="0"/>
                <a:cs typeface="Times New Roman" panose="02020603050405020304" pitchFamily="18" charset="0"/>
              </a:rPr>
              <a:t>services delivered statewide.</a:t>
            </a:r>
          </a:p>
          <a:p>
            <a:pPr marL="971550" indent="0">
              <a:spcBef>
                <a:spcPts val="0"/>
              </a:spcBef>
              <a:buNone/>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spcBef>
                <a:spcPts val="0"/>
              </a:spcBef>
              <a:buNone/>
              <a:defRPr/>
            </a:pPr>
            <a:r>
              <a:rPr lang="en-US" sz="1200" dirty="0" smtClean="0">
                <a:latin typeface="Calibri" panose="020F0502020204030204" pitchFamily="34" charset="0"/>
                <a:ea typeface="Calibri" panose="020F0502020204030204" pitchFamily="34" charset="0"/>
                <a:cs typeface="Times New Roman" panose="02020603050405020304" pitchFamily="18" charset="0"/>
              </a:rPr>
              <a:t>Ensure access and opportunity for </a:t>
            </a:r>
            <a:r>
              <a:rPr lang="en-US" sz="1200" u="sng" dirty="0" smtClean="0">
                <a:latin typeface="Calibri" panose="020F0502020204030204" pitchFamily="34" charset="0"/>
                <a:ea typeface="Calibri" panose="020F0502020204030204" pitchFamily="34" charset="0"/>
                <a:cs typeface="Times New Roman" panose="02020603050405020304" pitchFamily="18" charset="0"/>
              </a:rPr>
              <a:t>all</a:t>
            </a:r>
            <a:r>
              <a:rPr lang="en-US" sz="1200" dirty="0" smtClean="0">
                <a:latin typeface="Calibri" panose="020F0502020204030204" pitchFamily="34" charset="0"/>
                <a:ea typeface="Calibri" panose="020F0502020204030204" pitchFamily="34" charset="0"/>
                <a:cs typeface="Times New Roman" panose="02020603050405020304" pitchFamily="18" charset="0"/>
              </a:rPr>
              <a:t> students.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Create opportunities for partnerships, statewide marketing </a:t>
            </a:r>
            <a:r>
              <a:rPr lang="en-US" sz="1200" dirty="0" smtClean="0">
                <a:latin typeface="Calibri" panose="020F0502020204030204" pitchFamily="34" charset="0"/>
                <a:ea typeface="Calibri" panose="020F0502020204030204" pitchFamily="34" charset="0"/>
                <a:cs typeface="Times New Roman" panose="02020603050405020304" pitchFamily="18" charset="0"/>
              </a:rPr>
              <a:t>and entrepreneurism</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lgn="ctr">
              <a:spcBef>
                <a:spcPts val="0"/>
              </a:spcBef>
              <a:buNone/>
              <a:defRPr/>
            </a:pPr>
            <a:r>
              <a:rPr lang="en-US" sz="1200" u="sng" dirty="0">
                <a:latin typeface="Calibri" panose="020F0502020204030204" pitchFamily="34" charset="0"/>
                <a:ea typeface="Calibri" panose="020F0502020204030204" pitchFamily="34" charset="0"/>
                <a:cs typeface="Times New Roman" panose="02020603050405020304" pitchFamily="18" charset="0"/>
              </a:rPr>
              <a:t>Strong Service – Strong Network</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lgn="ctr">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Assure strong individual ESDs through a strong statewide Network – success of each ESD through success of all ESDs</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Leverage and focus the resources, expertise, and capacity of an individual ESD for the benefit of the entire Network.</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Enhance the impact and increase the influence of all ESDs through a vital AESD Network – being an indispensable partner.</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Operate effectively and strategically in a changing market and service environment.</a:t>
            </a:r>
          </a:p>
          <a:p>
            <a:pPr marL="971550" indent="0">
              <a:spcBef>
                <a:spcPts val="0"/>
              </a:spcBef>
              <a:buNone/>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lgn="ctr">
              <a:spcBef>
                <a:spcPts val="0"/>
              </a:spcBef>
              <a:buNone/>
              <a:defRPr/>
            </a:pPr>
            <a:r>
              <a:rPr lang="en-US" sz="1200" u="sng" dirty="0">
                <a:latin typeface="Calibri" panose="020F0502020204030204" pitchFamily="34" charset="0"/>
                <a:ea typeface="Calibri" panose="020F0502020204030204" pitchFamily="34" charset="0"/>
                <a:cs typeface="Times New Roman" panose="02020603050405020304" pitchFamily="18" charset="0"/>
              </a:rPr>
              <a:t>Information and Advocacy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lgn="ctr">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Communicate regarding public policy, issues, and emerging trends.</a:t>
            </a:r>
          </a:p>
          <a:p>
            <a:pPr marL="971550" indent="0">
              <a:spcBef>
                <a:spcPts val="0"/>
              </a:spcBef>
              <a:buNone/>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spcBef>
                <a:spcPts val="0"/>
              </a:spcBef>
              <a:buNone/>
              <a:defRPr/>
            </a:pPr>
            <a:r>
              <a:rPr lang="en-US" sz="1200" dirty="0" smtClean="0">
                <a:latin typeface="Calibri" panose="020F0502020204030204" pitchFamily="34" charset="0"/>
                <a:ea typeface="Calibri" panose="020F0502020204030204" pitchFamily="34" charset="0"/>
                <a:cs typeface="Times New Roman" panose="02020603050405020304" pitchFamily="18" charset="0"/>
              </a:rPr>
              <a:t>Interpret, inform and influence </a:t>
            </a:r>
            <a:r>
              <a:rPr lang="en-US" sz="1200" dirty="0">
                <a:latin typeface="Calibri" panose="020F0502020204030204" pitchFamily="34" charset="0"/>
                <a:ea typeface="Calibri" panose="020F0502020204030204" pitchFamily="34" charset="0"/>
                <a:cs typeface="Times New Roman" panose="02020603050405020304" pitchFamily="18" charset="0"/>
              </a:rPr>
              <a:t>public policy, its development and </a:t>
            </a:r>
            <a:r>
              <a:rPr lang="en-US" sz="1200" dirty="0" smtClean="0">
                <a:latin typeface="Calibri" panose="020F0502020204030204" pitchFamily="34" charset="0"/>
                <a:ea typeface="Calibri" panose="020F0502020204030204" pitchFamily="34" charset="0"/>
                <a:cs typeface="Times New Roman" panose="02020603050405020304" pitchFamily="18" charset="0"/>
              </a:rPr>
              <a:t>implementation.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spcBef>
                <a:spcPts val="0"/>
              </a:spcBef>
              <a:buNone/>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971550" indent="0">
              <a:spcBef>
                <a:spcPts val="0"/>
              </a:spcBef>
              <a:buNone/>
              <a:defRPr/>
            </a:pPr>
            <a:r>
              <a:rPr lang="en-US" sz="1200" dirty="0">
                <a:latin typeface="Calibri" panose="020F0502020204030204" pitchFamily="34" charset="0"/>
                <a:ea typeface="Calibri" panose="020F0502020204030204" pitchFamily="34" charset="0"/>
                <a:cs typeface="Times New Roman" panose="02020603050405020304" pitchFamily="18" charset="0"/>
              </a:rPr>
              <a:t>Reflect the needs of the school districts we serve</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pPr marL="0" indent="0">
              <a:buNone/>
              <a:defRPr/>
            </a:pPr>
            <a:r>
              <a:rPr lang="en-US" sz="1200" dirty="0" smtClean="0">
                <a:latin typeface="Calibri" panose="020F0502020204030204" pitchFamily="34" charset="0"/>
                <a:cs typeface="Times New Roman" panose="02020603050405020304" pitchFamily="18" charset="0"/>
              </a:rPr>
              <a:t>	 Advocate for the needs of traditionally underrepresented/underserved students, districts and schools.</a:t>
            </a:r>
            <a:endParaRPr lang="en-US" sz="1200" dirty="0"/>
          </a:p>
          <a:p>
            <a:pPr marL="0" indent="0" algn="ctr">
              <a:buNone/>
              <a:defRPr/>
            </a:pPr>
            <a:endParaRPr lang="en-US" sz="1600" dirty="0"/>
          </a:p>
          <a:p>
            <a:pPr marL="0" indent="0">
              <a:buNone/>
              <a:defRPr/>
            </a:pPr>
            <a:endParaRPr lang="en-US" sz="1600" dirty="0"/>
          </a:p>
          <a:p>
            <a:pPr marL="0" indent="0">
              <a:buNone/>
              <a:defRPr/>
            </a:pPr>
            <a:endParaRPr lang="en-US" sz="1600" dirty="0"/>
          </a:p>
        </p:txBody>
      </p:sp>
      <p:pic>
        <p:nvPicPr>
          <p:cNvPr id="73733" name="Content Placeholder 8"/>
          <p:cNvPicPr>
            <a:picLocks noGrp="1" noChangeAspect="1"/>
          </p:cNvPicPr>
          <p:nvPr>
            <p:ph idx="10"/>
          </p:nvPr>
        </p:nvPicPr>
        <p:blipFill>
          <a:blip r:embed="rId2" cstate="print">
            <a:extLst>
              <a:ext uri="{28A0092B-C50C-407E-A947-70E740481C1C}">
                <a14:useLocalDpi xmlns:a14="http://schemas.microsoft.com/office/drawing/2010/main" val="0"/>
              </a:ext>
            </a:extLst>
          </a:blip>
          <a:srcRect/>
          <a:stretch>
            <a:fillRect/>
          </a:stretch>
        </p:blipFill>
        <p:spPr>
          <a:xfrm>
            <a:off x="210393" y="2589451"/>
            <a:ext cx="3479575" cy="2872673"/>
          </a:xfrm>
        </p:spPr>
      </p:pic>
    </p:spTree>
    <p:extLst>
      <p:ext uri="{BB962C8B-B14F-4D97-AF65-F5344CB8AC3E}">
        <p14:creationId xmlns:p14="http://schemas.microsoft.com/office/powerpoint/2010/main" val="3718395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607" y="114300"/>
            <a:ext cx="5594350" cy="514350"/>
          </a:xfrm>
        </p:spPr>
        <p:txBody>
          <a:bodyPr>
            <a:normAutofit fontScale="90000"/>
          </a:bodyPr>
          <a:lstStyle/>
          <a:p>
            <a:pPr>
              <a:defRPr/>
            </a:pPr>
            <a:r>
              <a:rPr lang="en-US" sz="2700" b="1" dirty="0" smtClean="0"/>
              <a:t/>
            </a:r>
            <a:br>
              <a:rPr lang="en-US" sz="2700" b="1" dirty="0" smtClean="0"/>
            </a:br>
            <a:r>
              <a:rPr lang="en-US" sz="2700" b="1" dirty="0" smtClean="0"/>
              <a:t>AESD  Goal 1</a:t>
            </a:r>
            <a:br>
              <a:rPr lang="en-US" sz="2700" b="1" dirty="0" smtClean="0"/>
            </a:br>
            <a:r>
              <a:rPr lang="en-US" sz="1800" b="1" dirty="0" smtClean="0"/>
              <a:t> </a:t>
            </a:r>
            <a:endParaRPr lang="en-US" sz="1800" b="1" dirty="0" smtClean="0">
              <a:solidFill>
                <a:srgbClr val="FF0000"/>
              </a:solidFill>
            </a:endParaRPr>
          </a:p>
        </p:txBody>
      </p:sp>
      <p:sp>
        <p:nvSpPr>
          <p:cNvPr id="74755" name="Subtitle 2"/>
          <p:cNvSpPr>
            <a:spLocks noGrp="1"/>
          </p:cNvSpPr>
          <p:nvPr>
            <p:ph type="subTitle" idx="1"/>
          </p:nvPr>
        </p:nvSpPr>
        <p:spPr>
          <a:xfrm>
            <a:off x="623087" y="906308"/>
            <a:ext cx="2791751" cy="4639219"/>
          </a:xfrm>
        </p:spPr>
        <p:txBody>
          <a:bodyPr/>
          <a:lstStyle/>
          <a:p>
            <a:r>
              <a:rPr lang="en-US" altLang="en-US" sz="3200" dirty="0" smtClean="0">
                <a:latin typeface="+mj-lt"/>
                <a:ea typeface="MS PGothic" panose="020B0600070205080204" pitchFamily="34" charset="-128"/>
                <a:cs typeface="Museo Sans 300" charset="0"/>
              </a:rPr>
              <a:t>Goal 1</a:t>
            </a:r>
          </a:p>
          <a:p>
            <a:endParaRPr lang="en-US" altLang="en-US" sz="3200" dirty="0">
              <a:latin typeface="+mj-lt"/>
              <a:ea typeface="MS PGothic" panose="020B0600070205080204" pitchFamily="34" charset="-128"/>
              <a:cs typeface="Museo Sans 300" charset="0"/>
            </a:endParaRPr>
          </a:p>
          <a:p>
            <a:r>
              <a:rPr lang="en-US" altLang="en-US" sz="3200" dirty="0" smtClean="0">
                <a:latin typeface="+mj-lt"/>
                <a:ea typeface="MS PGothic" panose="020B0600070205080204" pitchFamily="34" charset="-128"/>
                <a:cs typeface="Museo Sans 300" charset="0"/>
              </a:rPr>
              <a:t>Develop Strategic Relationships</a:t>
            </a:r>
          </a:p>
          <a:p>
            <a:endParaRPr lang="en-US" altLang="en-US" sz="3200" dirty="0">
              <a:latin typeface="Museo Slab 700" pitchFamily="50" charset="0"/>
              <a:ea typeface="MS PGothic" panose="020B0600070205080204" pitchFamily="34" charset="-128"/>
              <a:cs typeface="Museo Sans 300" charset="0"/>
            </a:endParaRPr>
          </a:p>
          <a:p>
            <a:r>
              <a:rPr lang="en-US" altLang="en-US" sz="1800" dirty="0" smtClean="0">
                <a:latin typeface="Museo Slab 700" pitchFamily="50" charset="0"/>
                <a:ea typeface="MS PGothic" panose="020B0600070205080204" pitchFamily="34" charset="-128"/>
                <a:cs typeface="Museo Sans 300" charset="0"/>
              </a:rPr>
              <a:t>Vision</a:t>
            </a:r>
          </a:p>
          <a:p>
            <a:r>
              <a:rPr lang="en-US" altLang="en-US" sz="1800" i="1" dirty="0" smtClean="0">
                <a:latin typeface="Museo Slab 700" pitchFamily="50" charset="0"/>
                <a:ea typeface="MS PGothic" panose="020B0600070205080204" pitchFamily="34" charset="-128"/>
                <a:cs typeface="Museo Sans 300" charset="0"/>
              </a:rPr>
              <a:t>To grow a sustainable future through strategic relationships</a:t>
            </a:r>
          </a:p>
        </p:txBody>
      </p:sp>
      <p:sp>
        <p:nvSpPr>
          <p:cNvPr id="4" name="Content Placeholder 3"/>
          <p:cNvSpPr>
            <a:spLocks noGrp="1"/>
          </p:cNvSpPr>
          <p:nvPr>
            <p:ph idx="10"/>
          </p:nvPr>
        </p:nvSpPr>
        <p:spPr>
          <a:xfrm>
            <a:off x="3957004" y="669673"/>
            <a:ext cx="7793837" cy="5475287"/>
          </a:xfrm>
        </p:spPr>
        <p:txBody>
          <a:bodyPr>
            <a:normAutofit fontScale="92500" lnSpcReduction="20000"/>
          </a:bodyPr>
          <a:lstStyle/>
          <a:p>
            <a:pPr marL="1428750" lvl="1" indent="0">
              <a:lnSpc>
                <a:spcPct val="100000"/>
              </a:lnSpc>
              <a:spcBef>
                <a:spcPts val="0"/>
              </a:spcBef>
              <a:buNone/>
              <a:defRPr/>
            </a:pPr>
            <a:endParaRPr lang="en-US" sz="1200" dirty="0"/>
          </a:p>
          <a:p>
            <a:pPr marL="1143000" lvl="0" indent="-171450">
              <a:lnSpc>
                <a:spcPct val="100000"/>
              </a:lnSpc>
              <a:spcBef>
                <a:spcPts val="0"/>
              </a:spcBef>
              <a:buFont typeface="Wingdings" panose="05000000000000000000" pitchFamily="2" charset="2"/>
              <a:buChar char="ü"/>
              <a:defRPr/>
            </a:pPr>
            <a:r>
              <a:rPr lang="en-US" sz="1200" dirty="0">
                <a:solidFill>
                  <a:prstClr val="black"/>
                </a:solidFill>
              </a:rPr>
              <a:t>Develop partnership with OSPI to provide clarity and communication for HB 2242 and direction for AESD to communicate and support effectively and accurately </a:t>
            </a:r>
            <a:r>
              <a:rPr lang="en-US" sz="1200" dirty="0" smtClean="0">
                <a:solidFill>
                  <a:prstClr val="black"/>
                </a:solidFill>
              </a:rPr>
              <a:t>with </a:t>
            </a:r>
            <a:r>
              <a:rPr lang="en-US" sz="1200" dirty="0">
                <a:solidFill>
                  <a:prstClr val="black"/>
                </a:solidFill>
              </a:rPr>
              <a:t>local school districts, the legislature and OSPI</a:t>
            </a:r>
            <a:r>
              <a:rPr lang="en-US" sz="1200" dirty="0" smtClean="0">
                <a:solidFill>
                  <a:prstClr val="black"/>
                </a:solidFill>
              </a:rPr>
              <a:t>.   </a:t>
            </a:r>
            <a:r>
              <a:rPr lang="en-US" sz="1200" b="1" i="1" dirty="0" smtClean="0">
                <a:solidFill>
                  <a:srgbClr val="FF0000"/>
                </a:solidFill>
              </a:rPr>
              <a:t>(ESDs have played a critical and necessary role in providing clarity to local school districts regarding the legislature’s “intent” around the recent (2018) funding to address the McCleary Decision.  ESDs will work closely with legislators and OSPI leadership during the 2019-21 session to provide additional clarity and funding equity solutions).</a:t>
            </a:r>
            <a:endParaRPr lang="en-US" sz="1200" dirty="0">
              <a:solidFill>
                <a:srgbClr val="FF0000"/>
              </a:solidFill>
            </a:endParaRPr>
          </a:p>
          <a:p>
            <a:pPr marL="1143000" indent="-171450">
              <a:lnSpc>
                <a:spcPct val="100000"/>
              </a:lnSpc>
              <a:spcBef>
                <a:spcPts val="0"/>
              </a:spcBef>
              <a:buFont typeface="Wingdings" panose="05000000000000000000" pitchFamily="2" charset="2"/>
              <a:buChar char="ü"/>
              <a:defRPr/>
            </a:pPr>
            <a:endParaRPr lang="en-US" sz="1100" dirty="0"/>
          </a:p>
          <a:p>
            <a:pPr marL="1143000" indent="-171450">
              <a:lnSpc>
                <a:spcPct val="100000"/>
              </a:lnSpc>
              <a:spcBef>
                <a:spcPts val="0"/>
              </a:spcBef>
              <a:buFont typeface="Wingdings" panose="05000000000000000000" pitchFamily="2" charset="2"/>
              <a:buChar char="ü"/>
              <a:defRPr/>
            </a:pPr>
            <a:r>
              <a:rPr lang="en-US" sz="1200" dirty="0" smtClean="0"/>
              <a:t>Establish partnership between OSPI and  </a:t>
            </a:r>
            <a:r>
              <a:rPr lang="en-US" sz="1200" dirty="0"/>
              <a:t>AESD </a:t>
            </a:r>
            <a:r>
              <a:rPr lang="en-US" sz="1200" dirty="0" smtClean="0"/>
              <a:t>to determine 2018 legislative </a:t>
            </a:r>
            <a:r>
              <a:rPr lang="en-US" sz="1200" dirty="0"/>
              <a:t>priorities and </a:t>
            </a:r>
            <a:r>
              <a:rPr lang="en-US" sz="1200" dirty="0" smtClean="0"/>
              <a:t>design and </a:t>
            </a:r>
            <a:r>
              <a:rPr lang="en-US" sz="1200" dirty="0"/>
              <a:t>implement joint </a:t>
            </a:r>
            <a:r>
              <a:rPr lang="en-US" sz="1200" dirty="0" smtClean="0"/>
              <a:t>fiscal package </a:t>
            </a:r>
            <a:r>
              <a:rPr lang="en-US" sz="1200" dirty="0"/>
              <a:t>decision-making process </a:t>
            </a:r>
            <a:r>
              <a:rPr lang="en-US" sz="1200" dirty="0" smtClean="0"/>
              <a:t>to be used to determine priorities and goals for future legislative action. </a:t>
            </a:r>
            <a:r>
              <a:rPr lang="en-US" sz="1200" b="1" dirty="0" smtClean="0">
                <a:solidFill>
                  <a:srgbClr val="FF0000"/>
                </a:solidFill>
              </a:rPr>
              <a:t>(Our AESD legislative liaison enjoys a strong relationship with OSPI legislative team and works in partnership with OSPI and key legislative leaders in preparing AESD legislative requests for the 2019-21 session).</a:t>
            </a:r>
            <a:endParaRPr lang="en-US" sz="1200" dirty="0" smtClean="0"/>
          </a:p>
          <a:p>
            <a:pPr marL="1143000" indent="-171450">
              <a:lnSpc>
                <a:spcPct val="100000"/>
              </a:lnSpc>
              <a:spcBef>
                <a:spcPts val="0"/>
              </a:spcBef>
              <a:buFont typeface="Wingdings" panose="05000000000000000000" pitchFamily="2" charset="2"/>
              <a:buChar char="ü"/>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smtClean="0"/>
              <a:t>Develop </a:t>
            </a:r>
            <a:r>
              <a:rPr lang="en-US" sz="1200" dirty="0"/>
              <a:t>partnerships that provide financial support for programs, particularly small district support </a:t>
            </a:r>
            <a:r>
              <a:rPr lang="en-US" sz="1200" dirty="0" smtClean="0"/>
              <a:t>programs </a:t>
            </a:r>
            <a:r>
              <a:rPr lang="en-US" sz="1200" dirty="0"/>
              <a:t>(strategic partnerships that bring resources to districts</a:t>
            </a:r>
            <a:r>
              <a:rPr lang="en-US" sz="1200" dirty="0" smtClean="0"/>
              <a:t>).  </a:t>
            </a:r>
            <a:r>
              <a:rPr lang="en-US" sz="1200" b="1" dirty="0" smtClean="0">
                <a:solidFill>
                  <a:srgbClr val="FF0000"/>
                </a:solidFill>
              </a:rPr>
              <a:t>Examples include:  the two computer science consortiums (2017-18 east and west side consortiums, 2018-19 statewide consortium; Climate science grants to all nine ESDs to serve all 295 school districts; and school </a:t>
            </a:r>
            <a:r>
              <a:rPr lang="en-US" sz="1200" b="1" dirty="0" smtClean="0">
                <a:solidFill>
                  <a:srgbClr val="FF0000"/>
                </a:solidFill>
              </a:rPr>
              <a:t>safety, wellness, and social emotional learning).</a:t>
            </a:r>
            <a:endParaRPr lang="en-US" sz="1200" dirty="0" smtClean="0"/>
          </a:p>
          <a:p>
            <a:pPr marL="1314450" indent="-342900">
              <a:lnSpc>
                <a:spcPct val="100000"/>
              </a:lnSpc>
              <a:spcBef>
                <a:spcPts val="0"/>
              </a:spcBef>
              <a:buFont typeface="Wingdings" panose="05000000000000000000" pitchFamily="2" charset="2"/>
              <a:buChar char="ü"/>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smtClean="0"/>
              <a:t>Increase partnerships to provide increased </a:t>
            </a:r>
            <a:r>
              <a:rPr lang="en-US" sz="1200" dirty="0"/>
              <a:t>revenue (e.g., number of grants obtained, legislative funding, contract revenue</a:t>
            </a:r>
            <a:r>
              <a:rPr lang="en-US" sz="1200" dirty="0" smtClean="0"/>
              <a:t>).  </a:t>
            </a:r>
            <a:r>
              <a:rPr lang="en-US" sz="1200" b="1" dirty="0" smtClean="0">
                <a:solidFill>
                  <a:srgbClr val="FF0000"/>
                </a:solidFill>
              </a:rPr>
              <a:t>(Computer science grants, 2017-18 and 2018-19, increase in legislative funding for each ESD, ESD Regional Safety Centers – ESD 114 and 105, with support to other ESD, Climate Science Grants available to each </a:t>
            </a:r>
            <a:r>
              <a:rPr lang="en-US" sz="1200" b="1" dirty="0" smtClean="0">
                <a:solidFill>
                  <a:srgbClr val="FF0000"/>
                </a:solidFill>
              </a:rPr>
              <a:t>ESD, working with legislature on Career-connect Washington funding support)</a:t>
            </a:r>
            <a:endParaRPr lang="en-US" sz="1200" dirty="0" smtClean="0"/>
          </a:p>
          <a:p>
            <a:pPr marL="1143000" indent="-171450">
              <a:lnSpc>
                <a:spcPct val="100000"/>
              </a:lnSpc>
              <a:spcBef>
                <a:spcPts val="0"/>
              </a:spcBef>
              <a:buFont typeface="Wingdings" panose="05000000000000000000" pitchFamily="2" charset="2"/>
              <a:buChar char="ü"/>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a:t>Secure </a:t>
            </a:r>
            <a:r>
              <a:rPr lang="en-US" sz="1200" dirty="0" smtClean="0"/>
              <a:t>partnership (legislative, foundation, grants) funding  to implement </a:t>
            </a:r>
            <a:r>
              <a:rPr lang="en-US" sz="1200" dirty="0"/>
              <a:t>program evaluation </a:t>
            </a:r>
            <a:r>
              <a:rPr lang="en-US" sz="1200" dirty="0" smtClean="0"/>
              <a:t>model</a:t>
            </a:r>
            <a:r>
              <a:rPr lang="en-US" sz="1200" dirty="0"/>
              <a:t> </a:t>
            </a:r>
            <a:r>
              <a:rPr lang="en-US" sz="1200" dirty="0" smtClean="0"/>
              <a:t>for 2018-2019.  </a:t>
            </a:r>
            <a:r>
              <a:rPr lang="en-US" sz="1200" b="1" dirty="0" smtClean="0">
                <a:solidFill>
                  <a:srgbClr val="FF0000"/>
                </a:solidFill>
              </a:rPr>
              <a:t>(Not successful in securing foundation or legislative funding for program evaluation.  Feeling from legislators that program evaluation should come from grant allocation to each ESD).  Will continue to promote PSESD Program Evaluation Collaboration as vehicle for statewide revenue stream to offset overall program evaluation costs</a:t>
            </a:r>
            <a:r>
              <a:rPr lang="en-US" sz="1200" b="1" dirty="0" smtClean="0">
                <a:solidFill>
                  <a:srgbClr val="FF0000"/>
                </a:solidFill>
              </a:rPr>
              <a:t>).  Will continue to seek external funding, where appropriate and promote ESD collaboration.</a:t>
            </a:r>
            <a:endParaRPr lang="en-US" sz="1200" dirty="0" smtClean="0"/>
          </a:p>
          <a:p>
            <a:pPr marL="1314450" indent="-342900">
              <a:lnSpc>
                <a:spcPct val="100000"/>
              </a:lnSpc>
              <a:spcBef>
                <a:spcPts val="0"/>
              </a:spcBef>
              <a:buFont typeface="Wingdings" panose="05000000000000000000" pitchFamily="2" charset="2"/>
              <a:buChar char="ü"/>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smtClean="0"/>
              <a:t>Establish new strategic </a:t>
            </a:r>
            <a:r>
              <a:rPr lang="en-US" sz="1200" dirty="0"/>
              <a:t>partnerships (higher education, foundations, business, labor, industry, private investors, legislature, Governor’s office</a:t>
            </a:r>
            <a:r>
              <a:rPr lang="en-US" sz="1200" dirty="0" smtClean="0"/>
              <a:t>) for increased Network funding.  </a:t>
            </a:r>
            <a:r>
              <a:rPr lang="en-US" sz="1200" b="1" dirty="0" smtClean="0">
                <a:solidFill>
                  <a:srgbClr val="FF0000"/>
                </a:solidFill>
              </a:rPr>
              <a:t>(On-going.  Good relationships with legislature, Governor’s office, foundations –  Some examples include:  Career Connect Washington, Governor Inslee’s STEM Education Innovation Alliance, Climate Science Grants, and Computer Science </a:t>
            </a:r>
            <a:r>
              <a:rPr lang="en-US" sz="1200" b="1" dirty="0" smtClean="0">
                <a:solidFill>
                  <a:srgbClr val="FF0000"/>
                </a:solidFill>
              </a:rPr>
              <a:t>Grants.  Currently writing Department of Education Region 16, three-state, ESD-wide grant to increase teacher professional development.</a:t>
            </a:r>
            <a:endParaRPr lang="en-US" sz="1200" dirty="0" smtClean="0"/>
          </a:p>
          <a:p>
            <a:pPr marL="1314450" indent="-342900">
              <a:lnSpc>
                <a:spcPct val="100000"/>
              </a:lnSpc>
              <a:spcBef>
                <a:spcPts val="0"/>
              </a:spcBef>
              <a:buFont typeface="Wingdings" panose="05000000000000000000" pitchFamily="2" charset="2"/>
              <a:buChar char="ü"/>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smtClean="0"/>
              <a:t>Measure, </a:t>
            </a:r>
            <a:r>
              <a:rPr lang="en-US" sz="1200" dirty="0"/>
              <a:t>on yearly perception </a:t>
            </a:r>
            <a:r>
              <a:rPr lang="en-US" sz="1200" dirty="0" smtClean="0"/>
              <a:t>survey </a:t>
            </a:r>
            <a:r>
              <a:rPr lang="en-US" sz="1200" dirty="0"/>
              <a:t>– </a:t>
            </a:r>
            <a:r>
              <a:rPr lang="en-US" sz="1200" dirty="0" smtClean="0"/>
              <a:t> AESD/ESD </a:t>
            </a:r>
            <a:r>
              <a:rPr lang="en-US" sz="1200" dirty="0"/>
              <a:t>services </a:t>
            </a:r>
            <a:r>
              <a:rPr lang="en-US" sz="1200" dirty="0" smtClean="0"/>
              <a:t>and their relationship to meeting identified school </a:t>
            </a:r>
            <a:r>
              <a:rPr lang="en-US" sz="1200" dirty="0"/>
              <a:t>district needs</a:t>
            </a:r>
            <a:r>
              <a:rPr lang="en-US" sz="1200" dirty="0" smtClean="0"/>
              <a:t>.  </a:t>
            </a:r>
            <a:r>
              <a:rPr lang="en-US" sz="1200" b="1" dirty="0" smtClean="0">
                <a:solidFill>
                  <a:srgbClr val="FF0000"/>
                </a:solidFill>
              </a:rPr>
              <a:t>Individual ESDs perform work in this area and are focused on local district needs.</a:t>
            </a:r>
            <a:endParaRPr lang="en-US" sz="1200" dirty="0" smtClean="0"/>
          </a:p>
          <a:p>
            <a:pPr marL="971550" indent="0">
              <a:lnSpc>
                <a:spcPct val="100000"/>
              </a:lnSpc>
              <a:spcBef>
                <a:spcPts val="0"/>
              </a:spcBef>
              <a:buNone/>
              <a:defRPr/>
            </a:pPr>
            <a:endParaRPr lang="en-US" sz="1200" dirty="0"/>
          </a:p>
          <a:p>
            <a:pPr marL="971550" indent="0">
              <a:lnSpc>
                <a:spcPct val="100000"/>
              </a:lnSpc>
              <a:spcBef>
                <a:spcPts val="0"/>
              </a:spcBef>
              <a:buNone/>
              <a:defRPr/>
            </a:pPr>
            <a:endParaRPr lang="en-US" sz="1100" dirty="0"/>
          </a:p>
          <a:p>
            <a:pPr marL="1314450" indent="-342900">
              <a:lnSpc>
                <a:spcPct val="100000"/>
              </a:lnSpc>
              <a:spcBef>
                <a:spcPts val="0"/>
              </a:spcBef>
              <a:buFont typeface="Wingdings" panose="05000000000000000000" pitchFamily="2" charset="2"/>
              <a:buChar char="ü"/>
              <a:defRPr/>
            </a:pPr>
            <a:endParaRPr lang="en-US" sz="1100" dirty="0"/>
          </a:p>
          <a:p>
            <a:pPr marL="971550" indent="0">
              <a:lnSpc>
                <a:spcPct val="100000"/>
              </a:lnSpc>
              <a:spcBef>
                <a:spcPts val="0"/>
              </a:spcBef>
              <a:buNone/>
              <a:defRPr/>
            </a:pPr>
            <a:endParaRPr lang="en-US" sz="1100" dirty="0" smtClean="0"/>
          </a:p>
          <a:p>
            <a:pPr marL="971550" indent="0">
              <a:lnSpc>
                <a:spcPct val="100000"/>
              </a:lnSpc>
              <a:spcBef>
                <a:spcPts val="0"/>
              </a:spcBef>
              <a:buNone/>
              <a:defRPr/>
            </a:pPr>
            <a:endParaRPr lang="en-US" sz="1100" dirty="0"/>
          </a:p>
          <a:p>
            <a:pPr marL="1314450" indent="-342900">
              <a:lnSpc>
                <a:spcPct val="100000"/>
              </a:lnSpc>
              <a:spcBef>
                <a:spcPts val="0"/>
              </a:spcBef>
              <a:buFont typeface="Wingdings" panose="05000000000000000000" pitchFamily="2" charset="2"/>
              <a:buChar char="ü"/>
              <a:defRPr/>
            </a:pPr>
            <a:endParaRPr lang="en-US" sz="1100" dirty="0"/>
          </a:p>
          <a:p>
            <a:pPr marL="0" indent="0" algn="ctr">
              <a:lnSpc>
                <a:spcPct val="100000"/>
              </a:lnSpc>
              <a:buNone/>
              <a:defRPr/>
            </a:pPr>
            <a:endParaRPr lang="en-US" sz="1100" dirty="0"/>
          </a:p>
          <a:p>
            <a:pPr marL="0" indent="0" algn="ctr">
              <a:buNone/>
              <a:defRPr/>
            </a:pPr>
            <a:endParaRPr lang="en-US" sz="1600" dirty="0"/>
          </a:p>
          <a:p>
            <a:pPr marL="0" indent="0">
              <a:buNone/>
              <a:defRPr/>
            </a:pPr>
            <a:endParaRPr lang="en-US" sz="1600" dirty="0"/>
          </a:p>
          <a:p>
            <a:pPr marL="0" indent="0">
              <a:buNone/>
              <a:defRPr/>
            </a:pPr>
            <a:endParaRPr lang="en-US" sz="1600" dirty="0"/>
          </a:p>
        </p:txBody>
      </p:sp>
    </p:spTree>
    <p:extLst>
      <p:ext uri="{BB962C8B-B14F-4D97-AF65-F5344CB8AC3E}">
        <p14:creationId xmlns:p14="http://schemas.microsoft.com/office/powerpoint/2010/main" val="1617572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5027" y="146957"/>
            <a:ext cx="6037262" cy="530679"/>
          </a:xfrm>
        </p:spPr>
        <p:txBody>
          <a:bodyPr>
            <a:noAutofit/>
          </a:bodyPr>
          <a:lstStyle/>
          <a:p>
            <a:pPr>
              <a:defRPr/>
            </a:pPr>
            <a:r>
              <a:rPr lang="en-US" sz="2400" b="1" dirty="0" smtClean="0"/>
              <a:t/>
            </a:r>
            <a:br>
              <a:rPr lang="en-US" sz="2400" b="1" dirty="0" smtClean="0"/>
            </a:br>
            <a:r>
              <a:rPr lang="en-US" sz="2400" b="1" dirty="0" smtClean="0"/>
              <a:t>AESD Goal 2 </a:t>
            </a:r>
            <a:br>
              <a:rPr lang="en-US" sz="2400" b="1" dirty="0" smtClean="0"/>
            </a:br>
            <a:endParaRPr lang="en-US" sz="2400" b="1" dirty="0"/>
          </a:p>
        </p:txBody>
      </p:sp>
      <p:sp>
        <p:nvSpPr>
          <p:cNvPr id="76803" name="Subtitle 2"/>
          <p:cNvSpPr>
            <a:spLocks noGrp="1"/>
          </p:cNvSpPr>
          <p:nvPr>
            <p:ph type="subTitle" idx="1"/>
          </p:nvPr>
        </p:nvSpPr>
        <p:spPr>
          <a:xfrm>
            <a:off x="485522" y="331773"/>
            <a:ext cx="3058789" cy="4223720"/>
          </a:xfrm>
        </p:spPr>
        <p:txBody>
          <a:bodyPr/>
          <a:lstStyle/>
          <a:p>
            <a:r>
              <a:rPr lang="en-US" altLang="en-US" sz="3200" dirty="0" smtClean="0">
                <a:latin typeface="+mj-lt"/>
                <a:ea typeface="MS PGothic" panose="020B0600070205080204" pitchFamily="34" charset="-128"/>
                <a:cs typeface="Museo Sans 300" charset="0"/>
              </a:rPr>
              <a:t>Goal 2</a:t>
            </a:r>
          </a:p>
          <a:p>
            <a:endParaRPr lang="en-US" altLang="en-US" sz="3200" dirty="0">
              <a:latin typeface="+mj-lt"/>
              <a:ea typeface="MS PGothic" panose="020B0600070205080204" pitchFamily="34" charset="-128"/>
              <a:cs typeface="Museo Sans 300" charset="0"/>
            </a:endParaRPr>
          </a:p>
          <a:p>
            <a:r>
              <a:rPr lang="en-US" altLang="en-US" sz="3200" dirty="0" smtClean="0">
                <a:latin typeface="+mj-lt"/>
                <a:ea typeface="MS PGothic" panose="020B0600070205080204" pitchFamily="34" charset="-128"/>
                <a:cs typeface="Museo Sans 300" charset="0"/>
              </a:rPr>
              <a:t>Grow the Network and Provide Needed Services</a:t>
            </a:r>
          </a:p>
          <a:p>
            <a:endParaRPr lang="en-US" altLang="en-US" sz="3200" dirty="0">
              <a:latin typeface="Museo Slab 700" pitchFamily="50" charset="0"/>
              <a:ea typeface="MS PGothic" panose="020B0600070205080204" pitchFamily="34" charset="-128"/>
              <a:cs typeface="Museo Sans 300" charset="0"/>
            </a:endParaRPr>
          </a:p>
          <a:p>
            <a:r>
              <a:rPr lang="en-US" altLang="en-US" sz="2000" dirty="0" smtClean="0">
                <a:latin typeface="Museo Slab 700" pitchFamily="50" charset="0"/>
                <a:ea typeface="MS PGothic" panose="020B0600070205080204" pitchFamily="34" charset="-128"/>
                <a:cs typeface="Museo Sans 300" charset="0"/>
              </a:rPr>
              <a:t>Vision</a:t>
            </a:r>
          </a:p>
          <a:p>
            <a:r>
              <a:rPr lang="en-US" altLang="en-US" sz="2000" i="1" dirty="0" smtClean="0">
                <a:latin typeface="Museo Slab 700" pitchFamily="50" charset="0"/>
                <a:ea typeface="MS PGothic" panose="020B0600070205080204" pitchFamily="34" charset="-128"/>
                <a:cs typeface="Museo Sans 300" charset="0"/>
              </a:rPr>
              <a:t>To provide seamless and nimble services</a:t>
            </a:r>
          </a:p>
        </p:txBody>
      </p:sp>
      <p:sp>
        <p:nvSpPr>
          <p:cNvPr id="4" name="Content Placeholder 3"/>
          <p:cNvSpPr>
            <a:spLocks noGrp="1"/>
          </p:cNvSpPr>
          <p:nvPr>
            <p:ph idx="10"/>
          </p:nvPr>
        </p:nvSpPr>
        <p:spPr>
          <a:xfrm>
            <a:off x="3984170" y="636814"/>
            <a:ext cx="7903030" cy="5205637"/>
          </a:xfrm>
        </p:spPr>
        <p:txBody>
          <a:bodyPr>
            <a:normAutofit fontScale="92500" lnSpcReduction="10000"/>
          </a:bodyPr>
          <a:lstStyle/>
          <a:p>
            <a:pPr marL="971550" indent="0">
              <a:lnSpc>
                <a:spcPct val="100000"/>
              </a:lnSpc>
              <a:spcBef>
                <a:spcPts val="0"/>
              </a:spcBef>
              <a:buNone/>
              <a:defRPr/>
            </a:pPr>
            <a:endParaRPr lang="en-US" sz="900" dirty="0"/>
          </a:p>
          <a:p>
            <a:pPr marL="1143000" indent="-171450">
              <a:lnSpc>
                <a:spcPct val="100000"/>
              </a:lnSpc>
              <a:spcBef>
                <a:spcPts val="0"/>
              </a:spcBef>
              <a:buFont typeface="Wingdings" panose="05000000000000000000" pitchFamily="2" charset="2"/>
              <a:buChar char="ü"/>
              <a:defRPr/>
            </a:pPr>
            <a:r>
              <a:rPr lang="en-US" sz="1200" dirty="0" smtClean="0"/>
              <a:t>Explore </a:t>
            </a:r>
            <a:r>
              <a:rPr lang="en-US" sz="1200" dirty="0"/>
              <a:t>additional products, programs, </a:t>
            </a:r>
            <a:r>
              <a:rPr lang="en-US" sz="1200" dirty="0" smtClean="0"/>
              <a:t>and services </a:t>
            </a:r>
            <a:r>
              <a:rPr lang="en-US" sz="1200" dirty="0"/>
              <a:t>that </a:t>
            </a:r>
            <a:r>
              <a:rPr lang="en-US" sz="1200" dirty="0" smtClean="0"/>
              <a:t>have </a:t>
            </a:r>
            <a:r>
              <a:rPr lang="en-US" sz="1200" dirty="0"/>
              <a:t>potential to be provided by the AESD </a:t>
            </a:r>
            <a:r>
              <a:rPr lang="en-US" sz="1200" dirty="0" smtClean="0"/>
              <a:t>Network (shared storefront, PdEnroller, computer science, social emotional learning, personnel cooperatives, </a:t>
            </a:r>
            <a:r>
              <a:rPr lang="en-US" sz="1200" dirty="0"/>
              <a:t>etc.).  </a:t>
            </a:r>
            <a:r>
              <a:rPr lang="en-US" sz="1200" b="1" dirty="0">
                <a:solidFill>
                  <a:srgbClr val="FF0000"/>
                </a:solidFill>
              </a:rPr>
              <a:t>(On-going.  Computer science (year one and year two funding) social emotional learning, school safety and mental health support centers, Climate </a:t>
            </a:r>
            <a:r>
              <a:rPr lang="en-US" sz="1200" b="1" dirty="0" smtClean="0">
                <a:solidFill>
                  <a:srgbClr val="FF0000"/>
                </a:solidFill>
              </a:rPr>
              <a:t>Science</a:t>
            </a:r>
            <a:r>
              <a:rPr lang="en-US" sz="1200" b="1" dirty="0" smtClean="0">
                <a:solidFill>
                  <a:srgbClr val="FF0000"/>
                </a:solidFill>
              </a:rPr>
              <a:t>, </a:t>
            </a:r>
            <a:r>
              <a:rPr lang="en-US" sz="1200" b="1" dirty="0" err="1" smtClean="0">
                <a:solidFill>
                  <a:srgbClr val="FF0000"/>
                </a:solidFill>
              </a:rPr>
              <a:t>PdEnroller</a:t>
            </a:r>
            <a:r>
              <a:rPr lang="en-US" sz="1200" b="1" dirty="0" smtClean="0">
                <a:solidFill>
                  <a:srgbClr val="FF0000"/>
                </a:solidFill>
              </a:rPr>
              <a:t>, Career-connect Washington, Region 16 DOE grant)</a:t>
            </a:r>
            <a:endParaRPr lang="en-US" sz="1200" dirty="0"/>
          </a:p>
          <a:p>
            <a:pPr marL="971550" indent="0">
              <a:lnSpc>
                <a:spcPct val="100000"/>
              </a:lnSpc>
              <a:spcBef>
                <a:spcPts val="0"/>
              </a:spcBef>
              <a:buNone/>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a:t>Define which statewide programs should be included in the AESD Network (accreditation, school construction services, AESD conferences, etc</a:t>
            </a:r>
            <a:r>
              <a:rPr lang="en-US" sz="1200" dirty="0" smtClean="0"/>
              <a:t>.).  </a:t>
            </a:r>
            <a:r>
              <a:rPr lang="en-US" sz="1200" b="1" dirty="0" smtClean="0">
                <a:solidFill>
                  <a:srgbClr val="FF0000"/>
                </a:solidFill>
              </a:rPr>
              <a:t>(Accreditation, school construction, program evaluation, teacher and staff professional training – ESD U as an example)</a:t>
            </a:r>
            <a:endParaRPr lang="en-US" sz="1200" b="1" dirty="0">
              <a:solidFill>
                <a:srgbClr val="FF0000"/>
              </a:solidFill>
            </a:endParaRPr>
          </a:p>
          <a:p>
            <a:pPr marL="971550" indent="0">
              <a:lnSpc>
                <a:spcPct val="100000"/>
              </a:lnSpc>
              <a:spcBef>
                <a:spcPts val="0"/>
              </a:spcBef>
              <a:buNone/>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a:t>Work in conjunction with AESD Fiscal Officers to develop “business model” </a:t>
            </a:r>
            <a:r>
              <a:rPr lang="en-US" sz="1200" dirty="0" smtClean="0"/>
              <a:t>to </a:t>
            </a:r>
            <a:r>
              <a:rPr lang="en-US" sz="1200" dirty="0"/>
              <a:t>identify potential services, projects/products that could be included in the AESD Network of services</a:t>
            </a:r>
            <a:r>
              <a:rPr lang="en-US" sz="1200" dirty="0" smtClean="0"/>
              <a:t>.  (requirements:  shared revenue, shared commitment for success, fits mission of AESD)  </a:t>
            </a:r>
            <a:r>
              <a:rPr lang="en-US" sz="1200" b="1" dirty="0" smtClean="0">
                <a:solidFill>
                  <a:srgbClr val="FF0000"/>
                </a:solidFill>
              </a:rPr>
              <a:t>(In progress – On-going – Program evaluation an potential example)</a:t>
            </a:r>
          </a:p>
          <a:p>
            <a:pPr marL="971550" indent="0">
              <a:lnSpc>
                <a:spcPct val="100000"/>
              </a:lnSpc>
              <a:spcBef>
                <a:spcPts val="0"/>
              </a:spcBef>
              <a:buNone/>
              <a:defRPr/>
            </a:pPr>
            <a:endParaRPr lang="en-US" sz="1200" dirty="0">
              <a:solidFill>
                <a:prstClr val="black"/>
              </a:solidFill>
            </a:endParaRPr>
          </a:p>
          <a:p>
            <a:pPr marL="1143000" indent="-171450">
              <a:lnSpc>
                <a:spcPct val="100000"/>
              </a:lnSpc>
              <a:spcBef>
                <a:spcPts val="0"/>
              </a:spcBef>
              <a:buFont typeface="Wingdings" panose="05000000000000000000" pitchFamily="2" charset="2"/>
              <a:buChar char="ü"/>
              <a:defRPr/>
            </a:pPr>
            <a:r>
              <a:rPr lang="en-US" sz="1200" dirty="0"/>
              <a:t> Increased </a:t>
            </a:r>
            <a:r>
              <a:rPr lang="en-US" sz="1200" dirty="0" smtClean="0"/>
              <a:t>revenue as measured by number </a:t>
            </a:r>
            <a:r>
              <a:rPr lang="en-US" sz="1200" dirty="0"/>
              <a:t>of grants obtained, legislative funding, contract </a:t>
            </a:r>
            <a:r>
              <a:rPr lang="en-US" sz="1200" dirty="0" smtClean="0"/>
              <a:t>revenue, and associated funding sources.  </a:t>
            </a:r>
            <a:r>
              <a:rPr lang="en-US" sz="1200" b="1" dirty="0" smtClean="0">
                <a:solidFill>
                  <a:srgbClr val="FF0000"/>
                </a:solidFill>
              </a:rPr>
              <a:t>(Grants in computer science, increased legislative funding, ESD Regional Safety Centers, ESDs 105 and 114, Climate Science Grants for each ESD)</a:t>
            </a:r>
          </a:p>
          <a:p>
            <a:pPr marL="971550" indent="0">
              <a:lnSpc>
                <a:spcPct val="100000"/>
              </a:lnSpc>
              <a:spcBef>
                <a:spcPts val="0"/>
              </a:spcBef>
              <a:buNone/>
              <a:defRPr/>
            </a:pPr>
            <a:endParaRPr lang="en-US" sz="1200" dirty="0">
              <a:solidFill>
                <a:prstClr val="black"/>
              </a:solidFill>
            </a:endParaRPr>
          </a:p>
          <a:p>
            <a:pPr lvl="2">
              <a:buFont typeface="Wingdings" panose="05000000000000000000" pitchFamily="2" charset="2"/>
              <a:buChar char="ü"/>
            </a:pPr>
            <a:r>
              <a:rPr lang="en-US" sz="1200" dirty="0"/>
              <a:t>Increase </a:t>
            </a:r>
            <a:r>
              <a:rPr lang="en-US" sz="1200" dirty="0" smtClean="0"/>
              <a:t>the relevancy/value add of ESD services and supports as measured by the number </a:t>
            </a:r>
            <a:r>
              <a:rPr lang="en-US" sz="1200" dirty="0"/>
              <a:t>of contracts/fee for service with school districts</a:t>
            </a:r>
            <a:r>
              <a:rPr lang="en-US" sz="1200" dirty="0" smtClean="0"/>
              <a:t>.  </a:t>
            </a:r>
            <a:r>
              <a:rPr lang="en-US" sz="1200" b="1" dirty="0" smtClean="0">
                <a:solidFill>
                  <a:srgbClr val="FF0000"/>
                </a:solidFill>
              </a:rPr>
              <a:t>(</a:t>
            </a:r>
            <a:r>
              <a:rPr lang="en-US" sz="1200" b="1" dirty="0" smtClean="0">
                <a:solidFill>
                  <a:srgbClr val="FF0000"/>
                </a:solidFill>
              </a:rPr>
              <a:t>Individual ESDs measure and maintain metrics associated with this goal</a:t>
            </a:r>
            <a:r>
              <a:rPr lang="en-US" sz="1200" b="1" dirty="0" smtClean="0">
                <a:solidFill>
                  <a:srgbClr val="FF0000"/>
                </a:solidFill>
              </a:rPr>
              <a:t>)</a:t>
            </a:r>
            <a:endParaRPr lang="en-US" sz="1200" b="1" dirty="0" smtClean="0">
              <a:solidFill>
                <a:srgbClr val="FF0000"/>
              </a:solidFill>
            </a:endParaRPr>
          </a:p>
          <a:p>
            <a:pPr marL="914400" lvl="2" indent="0">
              <a:buNone/>
            </a:pPr>
            <a:endParaRPr lang="en-US" sz="1200" dirty="0"/>
          </a:p>
          <a:p>
            <a:pPr lvl="2">
              <a:buFont typeface="Wingdings" panose="05000000000000000000" pitchFamily="2" charset="2"/>
              <a:buChar char="ü"/>
            </a:pPr>
            <a:r>
              <a:rPr lang="en-US" sz="1200" dirty="0"/>
              <a:t>Increased funding from legislature and overall scope of work that can be performed by ESDs</a:t>
            </a:r>
            <a:r>
              <a:rPr lang="en-US" sz="1200" dirty="0" smtClean="0"/>
              <a:t>. </a:t>
            </a:r>
            <a:r>
              <a:rPr lang="en-US" sz="1200" b="1" dirty="0" smtClean="0">
                <a:solidFill>
                  <a:srgbClr val="FF0000"/>
                </a:solidFill>
              </a:rPr>
              <a:t>(Legislature increased funding for ESDs, provided $4M for climate science grants, $2M for computer science, $722,000 in ESD Regional Safety Centers, ESDs 105 and 114, with funding to each ESD in support of safety center work)</a:t>
            </a:r>
            <a:endParaRPr lang="en-US" sz="1200" b="1" dirty="0">
              <a:solidFill>
                <a:srgbClr val="FF0000"/>
              </a:solidFill>
            </a:endParaRPr>
          </a:p>
          <a:p>
            <a:pPr marL="971550" lvl="0" indent="0">
              <a:lnSpc>
                <a:spcPct val="100000"/>
              </a:lnSpc>
              <a:spcBef>
                <a:spcPts val="0"/>
              </a:spcBef>
              <a:buNone/>
              <a:defRPr/>
            </a:pPr>
            <a:endParaRPr lang="en-US" sz="1200" dirty="0">
              <a:solidFill>
                <a:prstClr val="black"/>
              </a:solidFill>
            </a:endParaRPr>
          </a:p>
          <a:p>
            <a:pPr marL="1143000" indent="-171450">
              <a:lnSpc>
                <a:spcPct val="100000"/>
              </a:lnSpc>
              <a:spcBef>
                <a:spcPts val="0"/>
              </a:spcBef>
              <a:buFont typeface="Wingdings" panose="05000000000000000000" pitchFamily="2" charset="2"/>
              <a:buChar char="ü"/>
              <a:defRPr/>
            </a:pPr>
            <a:r>
              <a:rPr lang="en-US" sz="1200" dirty="0"/>
              <a:t>Provide sustainable revenue to support AESD sponsored programs and services.</a:t>
            </a:r>
          </a:p>
          <a:p>
            <a:pPr marL="1143000" indent="-171450">
              <a:lnSpc>
                <a:spcPct val="100000"/>
              </a:lnSpc>
              <a:spcBef>
                <a:spcPts val="0"/>
              </a:spcBef>
              <a:buFont typeface="Wingdings" panose="05000000000000000000" pitchFamily="2" charset="2"/>
              <a:buChar char="ü"/>
              <a:defRPr/>
            </a:pPr>
            <a:endParaRPr lang="en-US" sz="1200" dirty="0"/>
          </a:p>
          <a:p>
            <a:pPr marL="1600200" lvl="1" indent="-171450">
              <a:lnSpc>
                <a:spcPct val="100000"/>
              </a:lnSpc>
              <a:spcBef>
                <a:spcPts val="0"/>
              </a:spcBef>
              <a:buFont typeface="Wingdings" panose="05000000000000000000" pitchFamily="2" charset="2"/>
              <a:buChar char="ü"/>
              <a:defRPr/>
            </a:pPr>
            <a:r>
              <a:rPr lang="en-US" sz="1200" dirty="0"/>
              <a:t>$650,000 in AESD </a:t>
            </a:r>
            <a:r>
              <a:rPr lang="en-US" sz="1200" dirty="0" smtClean="0"/>
              <a:t>Revenue (by 2020)  </a:t>
            </a:r>
            <a:r>
              <a:rPr lang="en-US" sz="1200" b="1" dirty="0" smtClean="0">
                <a:solidFill>
                  <a:srgbClr val="FF0000"/>
                </a:solidFill>
              </a:rPr>
              <a:t>(In progress – AESD Executive Committee to determine budget expenditures and revenue streams to address expenditures.  Is $650,000 still the target goal?  </a:t>
            </a:r>
            <a:endParaRPr lang="en-US" sz="1200" b="1" dirty="0">
              <a:solidFill>
                <a:srgbClr val="FF0000"/>
              </a:solidFill>
            </a:endParaRPr>
          </a:p>
          <a:p>
            <a:pPr marL="1143000" indent="-171450">
              <a:lnSpc>
                <a:spcPct val="100000"/>
              </a:lnSpc>
              <a:spcBef>
                <a:spcPts val="0"/>
              </a:spcBef>
              <a:buFont typeface="Wingdings" panose="05000000000000000000" pitchFamily="2" charset="2"/>
              <a:buChar char="ü"/>
              <a:defRPr/>
            </a:pPr>
            <a:endParaRPr lang="en-US" sz="1200" dirty="0"/>
          </a:p>
          <a:p>
            <a:pPr marL="1143000" indent="-171450">
              <a:lnSpc>
                <a:spcPct val="100000"/>
              </a:lnSpc>
              <a:spcBef>
                <a:spcPts val="0"/>
              </a:spcBef>
              <a:buFont typeface="Wingdings" panose="05000000000000000000" pitchFamily="2" charset="2"/>
              <a:buChar char="ü"/>
              <a:defRPr/>
            </a:pPr>
            <a:r>
              <a:rPr lang="en-US" sz="1200" dirty="0" smtClean="0"/>
              <a:t>Identify </a:t>
            </a:r>
            <a:r>
              <a:rPr lang="en-US" sz="1200" dirty="0"/>
              <a:t>and </a:t>
            </a:r>
            <a:r>
              <a:rPr lang="en-US" sz="1200" dirty="0" smtClean="0"/>
              <a:t>implement </a:t>
            </a:r>
            <a:r>
              <a:rPr lang="en-US" sz="1200" dirty="0"/>
              <a:t>three new </a:t>
            </a:r>
            <a:r>
              <a:rPr lang="en-US" sz="1200" dirty="0" smtClean="0"/>
              <a:t>services/programs (by 2020) </a:t>
            </a:r>
            <a:r>
              <a:rPr lang="en-US" sz="1200" b="1" dirty="0" smtClean="0">
                <a:solidFill>
                  <a:srgbClr val="FF0000"/>
                </a:solidFill>
              </a:rPr>
              <a:t>(Social-emotional, school safety centers, Mental health care centers as part of safety centers, program evaluation, climate science training at each ESD)</a:t>
            </a:r>
            <a:endParaRPr lang="en-US" sz="1200" b="1" dirty="0">
              <a:solidFill>
                <a:srgbClr val="FF0000"/>
              </a:solidFill>
            </a:endParaRPr>
          </a:p>
          <a:p>
            <a:pPr marL="1314450" lvl="0" indent="-342900">
              <a:lnSpc>
                <a:spcPct val="100000"/>
              </a:lnSpc>
              <a:spcBef>
                <a:spcPts val="0"/>
              </a:spcBef>
              <a:buFont typeface="Wingdings" panose="05000000000000000000" pitchFamily="2" charset="2"/>
              <a:buChar char="ü"/>
              <a:defRPr/>
            </a:pPr>
            <a:endParaRPr lang="en-US" sz="1200" dirty="0">
              <a:solidFill>
                <a:prstClr val="black"/>
              </a:solidFill>
            </a:endParaRPr>
          </a:p>
          <a:p>
            <a:pPr marL="971550" indent="0">
              <a:lnSpc>
                <a:spcPct val="100000"/>
              </a:lnSpc>
              <a:spcBef>
                <a:spcPts val="0"/>
              </a:spcBef>
              <a:buNone/>
              <a:defRPr/>
            </a:pPr>
            <a:endParaRPr lang="en-US" dirty="0"/>
          </a:p>
          <a:p>
            <a:pPr marL="0" indent="0" algn="ctr">
              <a:lnSpc>
                <a:spcPct val="100000"/>
              </a:lnSpc>
              <a:buNone/>
              <a:defRPr/>
            </a:pPr>
            <a:endParaRPr lang="en-US" sz="1600" dirty="0"/>
          </a:p>
          <a:p>
            <a:pPr marL="0" indent="0" algn="ctr">
              <a:buNone/>
              <a:defRPr/>
            </a:pPr>
            <a:endParaRPr lang="en-US" sz="1600" dirty="0"/>
          </a:p>
          <a:p>
            <a:pPr marL="0" indent="0">
              <a:buNone/>
              <a:defRPr/>
            </a:pPr>
            <a:endParaRPr lang="en-US" sz="1600" dirty="0"/>
          </a:p>
          <a:p>
            <a:pPr marL="0" indent="0">
              <a:buNone/>
              <a:defRPr/>
            </a:pPr>
            <a:endParaRPr lang="en-US" sz="1600" dirty="0"/>
          </a:p>
        </p:txBody>
      </p:sp>
    </p:spTree>
    <p:extLst>
      <p:ext uri="{BB962C8B-B14F-4D97-AF65-F5344CB8AC3E}">
        <p14:creationId xmlns:p14="http://schemas.microsoft.com/office/powerpoint/2010/main" val="246646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5027" y="106136"/>
            <a:ext cx="6037262" cy="383721"/>
          </a:xfrm>
        </p:spPr>
        <p:txBody>
          <a:bodyPr>
            <a:noAutofit/>
          </a:bodyPr>
          <a:lstStyle/>
          <a:p>
            <a:pPr>
              <a:defRPr/>
            </a:pPr>
            <a:r>
              <a:rPr lang="en-US" sz="2400" b="1" dirty="0" smtClean="0"/>
              <a:t/>
            </a:r>
            <a:br>
              <a:rPr lang="en-US" sz="2400" b="1" dirty="0" smtClean="0"/>
            </a:br>
            <a:r>
              <a:rPr lang="en-US" sz="2400" b="1" dirty="0" smtClean="0"/>
              <a:t>AESD Goal 3 </a:t>
            </a:r>
            <a:br>
              <a:rPr lang="en-US" sz="2400" b="1" dirty="0" smtClean="0"/>
            </a:br>
            <a:endParaRPr lang="en-US" sz="2400" b="1" dirty="0"/>
          </a:p>
        </p:txBody>
      </p:sp>
      <p:sp>
        <p:nvSpPr>
          <p:cNvPr id="76803" name="Subtitle 2"/>
          <p:cNvSpPr>
            <a:spLocks noGrp="1"/>
          </p:cNvSpPr>
          <p:nvPr>
            <p:ph type="subTitle" idx="1"/>
          </p:nvPr>
        </p:nvSpPr>
        <p:spPr>
          <a:xfrm>
            <a:off x="534074" y="551543"/>
            <a:ext cx="3204445" cy="3133165"/>
          </a:xfrm>
        </p:spPr>
        <p:txBody>
          <a:bodyPr/>
          <a:lstStyle/>
          <a:p>
            <a:endParaRPr lang="en-US" altLang="en-US" sz="3600" dirty="0">
              <a:latin typeface="+mn-lt"/>
              <a:ea typeface="MS PGothic" panose="020B0600070205080204" pitchFamily="34" charset="-128"/>
              <a:cs typeface="Museo Sans 300" charset="0"/>
            </a:endParaRPr>
          </a:p>
          <a:p>
            <a:r>
              <a:rPr lang="en-US" altLang="en-US" sz="1800" dirty="0" smtClean="0">
                <a:latin typeface="+mn-lt"/>
                <a:ea typeface="MS PGothic" panose="020B0600070205080204" pitchFamily="34" charset="-128"/>
                <a:cs typeface="Museo Sans 300" charset="0"/>
              </a:rPr>
              <a:t>Goal 3</a:t>
            </a:r>
          </a:p>
          <a:p>
            <a:endParaRPr lang="en-US" altLang="en-US" sz="1800" dirty="0" smtClean="0">
              <a:latin typeface="+mn-lt"/>
              <a:ea typeface="MS PGothic" panose="020B0600070205080204" pitchFamily="34" charset="-128"/>
              <a:cs typeface="Museo Sans 300" charset="0"/>
            </a:endParaRPr>
          </a:p>
          <a:p>
            <a:r>
              <a:rPr lang="en-US" altLang="en-US" sz="1800" dirty="0" smtClean="0">
                <a:latin typeface="+mn-lt"/>
                <a:ea typeface="MS PGothic" panose="020B0600070205080204" pitchFamily="34" charset="-128"/>
                <a:cs typeface="Museo Sans 300" charset="0"/>
              </a:rPr>
              <a:t>Tell Our Story</a:t>
            </a:r>
          </a:p>
          <a:p>
            <a:endParaRPr lang="en-US" altLang="en-US" sz="1600" dirty="0" smtClean="0">
              <a:latin typeface="+mn-lt"/>
              <a:ea typeface="MS PGothic" panose="020B0600070205080204" pitchFamily="34" charset="-128"/>
              <a:cs typeface="Museo Sans 300" charset="0"/>
            </a:endParaRPr>
          </a:p>
          <a:p>
            <a:r>
              <a:rPr lang="en-US" altLang="en-US" sz="1600" dirty="0" smtClean="0">
                <a:latin typeface="+mn-lt"/>
                <a:ea typeface="MS PGothic" panose="020B0600070205080204" pitchFamily="34" charset="-128"/>
                <a:cs typeface="Museo Sans 300" charset="0"/>
              </a:rPr>
              <a:t>Vision</a:t>
            </a:r>
          </a:p>
          <a:p>
            <a:r>
              <a:rPr lang="en-US" sz="1400" i="1" dirty="0" smtClean="0">
                <a:latin typeface="+mn-lt"/>
              </a:rPr>
              <a:t>ESDs </a:t>
            </a:r>
            <a:r>
              <a:rPr lang="en-US" sz="1400" i="1" dirty="0">
                <a:latin typeface="+mn-lt"/>
              </a:rPr>
              <a:t>are an integral and valuable part of the education eco system </a:t>
            </a:r>
            <a:r>
              <a:rPr lang="en-US" sz="1400" i="1" dirty="0" smtClean="0">
                <a:latin typeface="+mn-lt"/>
              </a:rPr>
              <a:t>in Washington State </a:t>
            </a:r>
            <a:endParaRPr lang="en-US" altLang="en-US" sz="1400" i="1" dirty="0" smtClean="0">
              <a:latin typeface="+mn-lt"/>
              <a:ea typeface="MS PGothic" panose="020B0600070205080204" pitchFamily="34" charset="-128"/>
              <a:cs typeface="Museo Sans 300" charset="0"/>
            </a:endParaRPr>
          </a:p>
        </p:txBody>
      </p:sp>
      <p:sp>
        <p:nvSpPr>
          <p:cNvPr id="4" name="Content Placeholder 3"/>
          <p:cNvSpPr>
            <a:spLocks noGrp="1"/>
          </p:cNvSpPr>
          <p:nvPr>
            <p:ph idx="10"/>
          </p:nvPr>
        </p:nvSpPr>
        <p:spPr>
          <a:xfrm>
            <a:off x="4020457" y="563336"/>
            <a:ext cx="7917543" cy="5605691"/>
          </a:xfrm>
        </p:spPr>
        <p:txBody>
          <a:bodyPr>
            <a:normAutofit fontScale="92500" lnSpcReduction="10000"/>
          </a:bodyPr>
          <a:lstStyle/>
          <a:p>
            <a:pPr lvl="1">
              <a:lnSpc>
                <a:spcPct val="100000"/>
              </a:lnSpc>
              <a:spcBef>
                <a:spcPts val="600"/>
              </a:spcBef>
              <a:buFont typeface="Wingdings" panose="05000000000000000000" pitchFamily="2" charset="2"/>
              <a:buChar char="ü"/>
            </a:pPr>
            <a:r>
              <a:rPr lang="en-US" sz="1200" dirty="0" smtClean="0"/>
              <a:t>Communicate </a:t>
            </a:r>
            <a:r>
              <a:rPr lang="en-US" sz="1200" dirty="0"/>
              <a:t>the Network story – grow the Network – Develop </a:t>
            </a:r>
            <a:r>
              <a:rPr lang="en-US" sz="1200" dirty="0" smtClean="0"/>
              <a:t>a </a:t>
            </a:r>
            <a:r>
              <a:rPr lang="en-US" sz="1200" dirty="0"/>
              <a:t>Communications Plan </a:t>
            </a:r>
            <a:r>
              <a:rPr lang="en-US" sz="1200" dirty="0" smtClean="0"/>
              <a:t>for </a:t>
            </a:r>
            <a:r>
              <a:rPr lang="en-US" sz="1200" dirty="0" smtClean="0"/>
              <a:t>2018-21 </a:t>
            </a:r>
            <a:r>
              <a:rPr lang="en-US" sz="1200" dirty="0" smtClean="0"/>
              <a:t>consisting of projects such as:</a:t>
            </a:r>
          </a:p>
          <a:p>
            <a:pPr lvl="2">
              <a:lnSpc>
                <a:spcPct val="100000"/>
              </a:lnSpc>
              <a:spcBef>
                <a:spcPts val="600"/>
              </a:spcBef>
            </a:pPr>
            <a:r>
              <a:rPr lang="en-US" sz="1200" dirty="0" smtClean="0"/>
              <a:t>In </a:t>
            </a:r>
            <a:r>
              <a:rPr lang="en-US" sz="1200" dirty="0"/>
              <a:t>all aspects of our work, attention to closing the opportunity gap will be a (the) primary focus</a:t>
            </a:r>
            <a:r>
              <a:rPr lang="en-US" sz="1200" dirty="0" smtClean="0"/>
              <a:t>. </a:t>
            </a:r>
            <a:r>
              <a:rPr lang="en-US" sz="1200" b="1" dirty="0" smtClean="0">
                <a:solidFill>
                  <a:srgbClr val="FF0000"/>
                </a:solidFill>
              </a:rPr>
              <a:t>(On-going, in process, significant/priority to our work, equity at the center of our work)</a:t>
            </a:r>
            <a:endParaRPr lang="en-US" sz="1200" b="1" dirty="0"/>
          </a:p>
          <a:p>
            <a:pPr lvl="2">
              <a:lnSpc>
                <a:spcPct val="100000"/>
              </a:lnSpc>
              <a:spcBef>
                <a:spcPts val="600"/>
              </a:spcBef>
            </a:pPr>
            <a:r>
              <a:rPr lang="en-US" sz="1200" dirty="0" smtClean="0"/>
              <a:t>Ensure </a:t>
            </a:r>
            <a:r>
              <a:rPr lang="en-US" sz="1200" dirty="0"/>
              <a:t>students from families who have been traditionally </a:t>
            </a:r>
            <a:r>
              <a:rPr lang="en-US" sz="1200" dirty="0" smtClean="0"/>
              <a:t>marginalized </a:t>
            </a:r>
            <a:r>
              <a:rPr lang="en-US" sz="1200" dirty="0"/>
              <a:t>(or, disenfranchised or non-privileged) </a:t>
            </a:r>
            <a:r>
              <a:rPr lang="en-US" sz="1200" dirty="0" smtClean="0"/>
              <a:t>and </a:t>
            </a:r>
            <a:r>
              <a:rPr lang="en-US" sz="1200" dirty="0"/>
              <a:t>their educational outcomes are at the center of our work</a:t>
            </a:r>
            <a:r>
              <a:rPr lang="en-US" sz="1200" dirty="0" smtClean="0"/>
              <a:t>.  </a:t>
            </a:r>
            <a:r>
              <a:rPr lang="en-US" sz="1200" b="1" dirty="0" smtClean="0">
                <a:solidFill>
                  <a:srgbClr val="FF0000"/>
                </a:solidFill>
              </a:rPr>
              <a:t>(On-going, in process, significant to our work – examples include computer science, climate science, social emotional </a:t>
            </a:r>
            <a:r>
              <a:rPr lang="en-US" sz="1200" b="1" dirty="0" smtClean="0">
                <a:solidFill>
                  <a:srgbClr val="FF0000"/>
                </a:solidFill>
              </a:rPr>
              <a:t>learning, school safety centers)</a:t>
            </a:r>
            <a:endParaRPr lang="en-US" sz="1200" b="1" dirty="0" smtClean="0">
              <a:solidFill>
                <a:srgbClr val="FF0000"/>
              </a:solidFill>
            </a:endParaRPr>
          </a:p>
          <a:p>
            <a:pPr lvl="2">
              <a:lnSpc>
                <a:spcPct val="100000"/>
              </a:lnSpc>
              <a:spcBef>
                <a:spcPts val="600"/>
              </a:spcBef>
            </a:pPr>
            <a:r>
              <a:rPr lang="en-US" sz="1200" dirty="0"/>
              <a:t>Complete the new AESD Website – provide timely updates – Use ESD individual communication team </a:t>
            </a:r>
            <a:r>
              <a:rPr lang="en-US" sz="1200" dirty="0" smtClean="0"/>
              <a:t>expertise to provide content.  </a:t>
            </a:r>
            <a:r>
              <a:rPr lang="en-US" sz="1200" b="1" dirty="0" smtClean="0">
                <a:solidFill>
                  <a:srgbClr val="FF0000"/>
                </a:solidFill>
              </a:rPr>
              <a:t>(Completed, exceptional site, expanding in use, contains all things </a:t>
            </a:r>
            <a:r>
              <a:rPr lang="en-US" sz="1200" b="1" dirty="0" smtClean="0">
                <a:solidFill>
                  <a:srgbClr val="FF0000"/>
                </a:solidFill>
              </a:rPr>
              <a:t>AESD, requires regular updates, individual ESD communication directors exceptional in delivering timely content)</a:t>
            </a:r>
            <a:endParaRPr lang="en-US" sz="1200" b="1" dirty="0" smtClean="0">
              <a:solidFill>
                <a:srgbClr val="FF0000"/>
              </a:solidFill>
            </a:endParaRPr>
          </a:p>
          <a:p>
            <a:pPr lvl="2">
              <a:lnSpc>
                <a:spcPct val="100000"/>
              </a:lnSpc>
              <a:spcBef>
                <a:spcPts val="600"/>
              </a:spcBef>
            </a:pPr>
            <a:r>
              <a:rPr lang="en-US" sz="1200" dirty="0" smtClean="0"/>
              <a:t>Use </a:t>
            </a:r>
            <a:r>
              <a:rPr lang="en-US" sz="1200" dirty="0"/>
              <a:t>social media to communicate the work </a:t>
            </a:r>
            <a:r>
              <a:rPr lang="en-US" sz="1200" dirty="0" smtClean="0"/>
              <a:t>of </a:t>
            </a:r>
            <a:r>
              <a:rPr lang="en-US" sz="1200" dirty="0"/>
              <a:t>AESD and </a:t>
            </a:r>
            <a:r>
              <a:rPr lang="en-US" sz="1200" dirty="0" smtClean="0"/>
              <a:t>the ESDs</a:t>
            </a:r>
            <a:r>
              <a:rPr lang="en-US" sz="1200" b="1" dirty="0" smtClean="0">
                <a:solidFill>
                  <a:srgbClr val="FF0000"/>
                </a:solidFill>
              </a:rPr>
              <a:t>.  (On-going, in progress, exceptional communication directors at each ESD contributing to AESD website, AESD Dispatch)</a:t>
            </a:r>
            <a:endParaRPr lang="en-US" sz="1200" b="1" dirty="0">
              <a:solidFill>
                <a:srgbClr val="FF0000"/>
              </a:solidFill>
            </a:endParaRPr>
          </a:p>
          <a:p>
            <a:pPr lvl="2">
              <a:lnSpc>
                <a:spcPct val="100000"/>
              </a:lnSpc>
              <a:spcBef>
                <a:spcPts val="600"/>
              </a:spcBef>
            </a:pPr>
            <a:r>
              <a:rPr lang="en-US" sz="1200" dirty="0"/>
              <a:t>Move AESD newsletter to an on-line version and </a:t>
            </a:r>
            <a:r>
              <a:rPr lang="en-US" sz="1200" dirty="0" smtClean="0"/>
              <a:t>distribute </a:t>
            </a:r>
            <a:r>
              <a:rPr lang="en-US" sz="1200" dirty="0"/>
              <a:t>to all our partner organizations</a:t>
            </a:r>
            <a:r>
              <a:rPr lang="en-US" sz="1200" dirty="0" smtClean="0"/>
              <a:t>.  </a:t>
            </a:r>
            <a:r>
              <a:rPr lang="en-US" sz="1200" b="1" dirty="0" smtClean="0">
                <a:solidFill>
                  <a:srgbClr val="FF0000"/>
                </a:solidFill>
              </a:rPr>
              <a:t>(completed)</a:t>
            </a:r>
            <a:endParaRPr lang="en-US" sz="1200" b="1" dirty="0">
              <a:solidFill>
                <a:srgbClr val="FF0000"/>
              </a:solidFill>
            </a:endParaRPr>
          </a:p>
          <a:p>
            <a:pPr lvl="2">
              <a:lnSpc>
                <a:spcPct val="100000"/>
              </a:lnSpc>
              <a:spcBef>
                <a:spcPts val="600"/>
              </a:spcBef>
            </a:pPr>
            <a:r>
              <a:rPr lang="en-US" sz="1200" dirty="0"/>
              <a:t>Increase effort to get the AESD logo attached/linked to other publications and websites as a partner/sponsoring organization</a:t>
            </a:r>
            <a:r>
              <a:rPr lang="en-US" sz="1200" dirty="0" smtClean="0"/>
              <a:t>.  </a:t>
            </a:r>
            <a:r>
              <a:rPr lang="en-US" sz="1200" b="1" dirty="0" smtClean="0">
                <a:solidFill>
                  <a:srgbClr val="FF0000"/>
                </a:solidFill>
              </a:rPr>
              <a:t>(AESD logo appears on WSSDA, AWSP and WASA sties)</a:t>
            </a:r>
            <a:endParaRPr lang="en-US" sz="1200" b="1" dirty="0">
              <a:solidFill>
                <a:srgbClr val="FF0000"/>
              </a:solidFill>
            </a:endParaRPr>
          </a:p>
          <a:p>
            <a:pPr lvl="2">
              <a:lnSpc>
                <a:spcPct val="100000"/>
              </a:lnSpc>
              <a:spcBef>
                <a:spcPts val="600"/>
              </a:spcBef>
            </a:pPr>
            <a:r>
              <a:rPr lang="en-US" sz="1200" dirty="0"/>
              <a:t>Present at WSSDA </a:t>
            </a:r>
            <a:r>
              <a:rPr lang="en-US" sz="1200" dirty="0" smtClean="0"/>
              <a:t>and  </a:t>
            </a:r>
            <a:r>
              <a:rPr lang="en-US" sz="1200" dirty="0"/>
              <a:t>AESA </a:t>
            </a:r>
            <a:r>
              <a:rPr lang="en-US" sz="1200" dirty="0" smtClean="0"/>
              <a:t>Conferences on AESD Network success.  </a:t>
            </a:r>
            <a:r>
              <a:rPr lang="en-US" sz="1200" b="1" dirty="0" smtClean="0">
                <a:solidFill>
                  <a:srgbClr val="FF0000"/>
                </a:solidFill>
              </a:rPr>
              <a:t>(WSSDA presentation, November/December 2017 and 2018 on AESD Network and services, AESA in December 2017, and Washington Educational Research Association, December 2018)</a:t>
            </a:r>
            <a:endParaRPr lang="en-US" sz="1200" b="1" dirty="0">
              <a:solidFill>
                <a:srgbClr val="FF0000"/>
              </a:solidFill>
            </a:endParaRPr>
          </a:p>
          <a:p>
            <a:pPr lvl="2">
              <a:lnSpc>
                <a:spcPct val="100000"/>
              </a:lnSpc>
              <a:spcBef>
                <a:spcPts val="600"/>
              </a:spcBef>
            </a:pPr>
            <a:r>
              <a:rPr lang="en-US" sz="1200" dirty="0"/>
              <a:t>Promote more active engagement with the media (opinion editorials, relevant press releases, and editorial board meetings, etc</a:t>
            </a:r>
            <a:r>
              <a:rPr lang="en-US" sz="1200" dirty="0" smtClean="0"/>
              <a:t>.).  </a:t>
            </a:r>
            <a:r>
              <a:rPr lang="en-US" sz="1200" b="1" dirty="0" smtClean="0">
                <a:solidFill>
                  <a:srgbClr val="FF0000"/>
                </a:solidFill>
              </a:rPr>
              <a:t>(On-going, </a:t>
            </a:r>
            <a:r>
              <a:rPr lang="en-US" sz="1200" b="1" dirty="0" smtClean="0">
                <a:solidFill>
                  <a:srgbClr val="FF0000"/>
                </a:solidFill>
              </a:rPr>
              <a:t>seven </a:t>
            </a:r>
            <a:r>
              <a:rPr lang="en-US" sz="1200" b="1" dirty="0" smtClean="0">
                <a:solidFill>
                  <a:srgbClr val="FF0000"/>
                </a:solidFill>
              </a:rPr>
              <a:t>articles and media coverage/publications to date – </a:t>
            </a:r>
            <a:r>
              <a:rPr lang="en-US" sz="1200" b="1" dirty="0" smtClean="0">
                <a:solidFill>
                  <a:srgbClr val="FF0000"/>
                </a:solidFill>
              </a:rPr>
              <a:t>April 2019</a:t>
            </a:r>
            <a:r>
              <a:rPr lang="en-US" sz="1200" b="1" dirty="0" smtClean="0">
                <a:solidFill>
                  <a:srgbClr val="FF0000"/>
                </a:solidFill>
              </a:rPr>
              <a:t>)</a:t>
            </a:r>
            <a:endParaRPr lang="en-US" sz="1200" b="1" dirty="0">
              <a:solidFill>
                <a:srgbClr val="FF0000"/>
              </a:solidFill>
            </a:endParaRPr>
          </a:p>
          <a:p>
            <a:pPr lvl="2">
              <a:lnSpc>
                <a:spcPct val="100000"/>
              </a:lnSpc>
              <a:spcBef>
                <a:spcPts val="600"/>
              </a:spcBef>
            </a:pPr>
            <a:r>
              <a:rPr lang="en-US" sz="1200" dirty="0"/>
              <a:t>Annually present to the House and Senate so they remain knowledgeable about what we do and how we serve our districts—to reinforce we are a valuable part of the educational eco system in the state</a:t>
            </a:r>
            <a:r>
              <a:rPr lang="en-US" sz="1200" dirty="0" smtClean="0"/>
              <a:t>.  </a:t>
            </a:r>
            <a:r>
              <a:rPr lang="en-US" sz="1200" b="1" dirty="0" smtClean="0">
                <a:solidFill>
                  <a:srgbClr val="FF0000"/>
                </a:solidFill>
              </a:rPr>
              <a:t>(Regular presentations from ESD Supts. and AESD legislative </a:t>
            </a:r>
            <a:r>
              <a:rPr lang="en-US" sz="1200" b="1" dirty="0" smtClean="0">
                <a:solidFill>
                  <a:srgbClr val="FF0000"/>
                </a:solidFill>
              </a:rPr>
              <a:t>liaison; ESDs enjoy well-earned reputation in Olympia)</a:t>
            </a:r>
            <a:endParaRPr lang="en-US" sz="1200" b="1" dirty="0">
              <a:solidFill>
                <a:srgbClr val="FF0000"/>
              </a:solidFill>
            </a:endParaRPr>
          </a:p>
          <a:p>
            <a:pPr lvl="2">
              <a:lnSpc>
                <a:spcPct val="100000"/>
              </a:lnSpc>
              <a:spcBef>
                <a:spcPts val="600"/>
              </a:spcBef>
            </a:pPr>
            <a:r>
              <a:rPr lang="en-US" sz="1200" dirty="0"/>
              <a:t> </a:t>
            </a:r>
            <a:r>
              <a:rPr lang="en-US" sz="1200" dirty="0" smtClean="0"/>
              <a:t>Increase awareness and influence that ESDs and the AESD Network are indispensable partners in the delivery of relevant, cost effective, and efficient services</a:t>
            </a:r>
            <a:r>
              <a:rPr lang="en-US" sz="1200" b="1" dirty="0" smtClean="0">
                <a:solidFill>
                  <a:srgbClr val="FF0000"/>
                </a:solidFill>
              </a:rPr>
              <a:t>.  (Conference presentations – noted above, and legislative testimony – expanded partnerships – WSSDA, AWSP, WASA, WERA) Presented to House Education Committee, January 15, 2019 on history, role, authority, racial equity, and service efficiencies.  </a:t>
            </a:r>
          </a:p>
          <a:p>
            <a:pPr lvl="2">
              <a:lnSpc>
                <a:spcPct val="150000"/>
              </a:lnSpc>
              <a:spcBef>
                <a:spcPts val="600"/>
              </a:spcBef>
            </a:pPr>
            <a:r>
              <a:rPr lang="en-US" sz="1200" dirty="0"/>
              <a:t> </a:t>
            </a:r>
            <a:r>
              <a:rPr lang="en-US" sz="1200" dirty="0" smtClean="0"/>
              <a:t>Enhance </a:t>
            </a:r>
            <a:r>
              <a:rPr lang="en-US" sz="1200" dirty="0"/>
              <a:t>AESD/AESA </a:t>
            </a:r>
            <a:r>
              <a:rPr lang="en-US" sz="1200" dirty="0" smtClean="0"/>
              <a:t>reputation/recognition/profile.  </a:t>
            </a:r>
            <a:r>
              <a:rPr lang="en-US" sz="1200" b="1" dirty="0" smtClean="0">
                <a:solidFill>
                  <a:srgbClr val="FF0000"/>
                </a:solidFill>
              </a:rPr>
              <a:t>(John </a:t>
            </a:r>
            <a:r>
              <a:rPr lang="en-US" sz="1200" b="1" dirty="0" smtClean="0">
                <a:solidFill>
                  <a:srgbClr val="FF0000"/>
                </a:solidFill>
              </a:rPr>
              <a:t>Welch</a:t>
            </a:r>
            <a:r>
              <a:rPr lang="en-US" sz="1200" b="1" dirty="0" smtClean="0">
                <a:solidFill>
                  <a:srgbClr val="FF0000"/>
                </a:solidFill>
              </a:rPr>
              <a:t> </a:t>
            </a:r>
            <a:r>
              <a:rPr lang="en-US" sz="1200" b="1" dirty="0" smtClean="0">
                <a:solidFill>
                  <a:srgbClr val="FF0000"/>
                </a:solidFill>
              </a:rPr>
              <a:t>regional AESA board, members attending national conferences and presenting on AESD initiatives and programs)</a:t>
            </a:r>
            <a:endParaRPr lang="en-US" sz="1200" b="1" dirty="0">
              <a:solidFill>
                <a:srgbClr val="FF0000"/>
              </a:solidFill>
            </a:endParaRPr>
          </a:p>
          <a:p>
            <a:pPr lvl="1">
              <a:buFont typeface="Wingdings" panose="05000000000000000000" pitchFamily="2" charset="2"/>
              <a:buChar char="ü"/>
            </a:pPr>
            <a:endParaRPr lang="en-US" sz="1200" dirty="0"/>
          </a:p>
          <a:p>
            <a:pPr marL="1600200" lvl="1" indent="-171450">
              <a:lnSpc>
                <a:spcPct val="100000"/>
              </a:lnSpc>
              <a:spcBef>
                <a:spcPts val="0"/>
              </a:spcBef>
              <a:buFont typeface="Wingdings" panose="05000000000000000000" pitchFamily="2" charset="2"/>
              <a:buChar char="ü"/>
              <a:defRPr/>
            </a:pPr>
            <a:endParaRPr lang="en-US" sz="900" dirty="0"/>
          </a:p>
          <a:p>
            <a:pPr marL="1314450" indent="-342900">
              <a:lnSpc>
                <a:spcPct val="100000"/>
              </a:lnSpc>
              <a:spcBef>
                <a:spcPts val="0"/>
              </a:spcBef>
              <a:buFont typeface="Wingdings" panose="05000000000000000000" pitchFamily="2" charset="2"/>
              <a:buChar char="ü"/>
              <a:defRPr/>
            </a:pPr>
            <a:endParaRPr lang="en-US" sz="1600" dirty="0"/>
          </a:p>
          <a:p>
            <a:pPr marL="0" indent="0" algn="ctr">
              <a:lnSpc>
                <a:spcPct val="100000"/>
              </a:lnSpc>
              <a:buNone/>
              <a:defRPr/>
            </a:pPr>
            <a:endParaRPr lang="en-US" sz="1600" dirty="0"/>
          </a:p>
          <a:p>
            <a:pPr marL="0" indent="0" algn="ctr">
              <a:buNone/>
              <a:defRPr/>
            </a:pPr>
            <a:endParaRPr lang="en-US" sz="1600" dirty="0"/>
          </a:p>
          <a:p>
            <a:pPr marL="0" indent="0">
              <a:buNone/>
              <a:defRPr/>
            </a:pPr>
            <a:endParaRPr lang="en-US" sz="1600" dirty="0"/>
          </a:p>
          <a:p>
            <a:pPr marL="0" indent="0">
              <a:buNone/>
              <a:defRPr/>
            </a:pPr>
            <a:endParaRPr lang="en-US" sz="1600" dirty="0"/>
          </a:p>
        </p:txBody>
      </p:sp>
    </p:spTree>
    <p:extLst>
      <p:ext uri="{BB962C8B-B14F-4D97-AF65-F5344CB8AC3E}">
        <p14:creationId xmlns:p14="http://schemas.microsoft.com/office/powerpoint/2010/main" val="387027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1372037" y="3573463"/>
            <a:ext cx="305673" cy="304800"/>
          </a:xfrm>
        </p:spPr>
      </p:pic>
      <p:sp>
        <p:nvSpPr>
          <p:cNvPr id="2" name="Rectangle 1"/>
          <p:cNvSpPr/>
          <p:nvPr/>
        </p:nvSpPr>
        <p:spPr>
          <a:xfrm>
            <a:off x="4692316" y="506414"/>
            <a:ext cx="5791534" cy="5355312"/>
          </a:xfrm>
          <a:prstGeom prst="rect">
            <a:avLst/>
          </a:prstGeom>
        </p:spPr>
        <p:txBody>
          <a:bodyPr wrap="square">
            <a:spAutoFit/>
          </a:bodyPr>
          <a:lstStyle/>
          <a:p>
            <a:pPr>
              <a:defRPr/>
            </a:pPr>
            <a:r>
              <a:rPr lang="en-US" sz="2000" b="1" dirty="0" smtClean="0"/>
              <a:t>AESD Guiding Business Principles</a:t>
            </a:r>
            <a:endParaRPr lang="en-US" sz="2000" b="1" dirty="0"/>
          </a:p>
          <a:p>
            <a:pPr>
              <a:defRPr/>
            </a:pPr>
            <a:r>
              <a:rPr lang="en-US" dirty="0"/>
              <a:t> </a:t>
            </a:r>
          </a:p>
          <a:p>
            <a:r>
              <a:rPr lang="en-US" dirty="0"/>
              <a:t>Since the creation of the AESD Network, collaboration and strategic partnerships have been essential to the way ESDs support business opportunities.  ESDs have forged various relationships with one other, the AESD Network, and other partners to deliver relevant, high quality, cost effective educational and administrative services to educational entities throughout Washington.</a:t>
            </a:r>
          </a:p>
          <a:p>
            <a:r>
              <a:rPr lang="en-US" dirty="0"/>
              <a:t> </a:t>
            </a:r>
          </a:p>
          <a:p>
            <a:r>
              <a:rPr lang="en-US" dirty="0"/>
              <a:t>The primary purpose of these Guiding Business Principles is to direct our work as we create opportunities for partnerships, statewide marketing, and entrepreneurism.  Recognizing the value of cooperation and collaboration, the AESD Guiding Business Principles have been developed to fulfill this mission:</a:t>
            </a:r>
          </a:p>
          <a:p>
            <a:pPr>
              <a:defRPr/>
            </a:pPr>
            <a:r>
              <a:rPr lang="en-US" dirty="0"/>
              <a:t> </a:t>
            </a:r>
          </a:p>
          <a:p>
            <a:pPr marL="2057400">
              <a:defRPr/>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828800">
              <a:defRPr/>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012" name="Subtitle 2"/>
          <p:cNvSpPr>
            <a:spLocks noGrp="1"/>
          </p:cNvSpPr>
          <p:nvPr>
            <p:ph type="subTitle" idx="1"/>
          </p:nvPr>
        </p:nvSpPr>
        <p:spPr>
          <a:xfrm>
            <a:off x="-2057400" y="1738313"/>
            <a:ext cx="1793875" cy="383182"/>
          </a:xfrm>
        </p:spPr>
        <p:txBody>
          <a:bodyPr/>
          <a:lstStyle/>
          <a:p>
            <a:endParaRPr lang="en-US" altLang="en-US" dirty="0" smtClean="0">
              <a:latin typeface="Museo Slab 700" pitchFamily="50" charset="0"/>
              <a:ea typeface="MS PGothic" panose="020B0600070205080204" pitchFamily="34" charset="-128"/>
              <a:cs typeface="Museo Sans 300"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31" y="873452"/>
            <a:ext cx="2503237" cy="2496085"/>
          </a:xfrm>
          <a:prstGeom prst="rect">
            <a:avLst/>
          </a:prstGeom>
        </p:spPr>
      </p:pic>
    </p:spTree>
    <p:extLst>
      <p:ext uri="{BB962C8B-B14F-4D97-AF65-F5344CB8AC3E}">
        <p14:creationId xmlns:p14="http://schemas.microsoft.com/office/powerpoint/2010/main" val="184779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1372037" y="3573463"/>
            <a:ext cx="305673" cy="304800"/>
          </a:xfrm>
        </p:spPr>
      </p:pic>
      <p:sp>
        <p:nvSpPr>
          <p:cNvPr id="2" name="Rectangle 1"/>
          <p:cNvSpPr/>
          <p:nvPr/>
        </p:nvSpPr>
        <p:spPr>
          <a:xfrm>
            <a:off x="4483767" y="89322"/>
            <a:ext cx="7170821" cy="7109639"/>
          </a:xfrm>
          <a:prstGeom prst="rect">
            <a:avLst/>
          </a:prstGeom>
        </p:spPr>
        <p:txBody>
          <a:bodyPr wrap="square">
            <a:spAutoFit/>
          </a:bodyPr>
          <a:lstStyle/>
          <a:p>
            <a:r>
              <a:rPr lang="en-US" sz="2400" b="1" dirty="0" smtClean="0"/>
              <a:t>AESD </a:t>
            </a:r>
            <a:r>
              <a:rPr lang="en-US" sz="2400" b="1" dirty="0"/>
              <a:t>will:</a:t>
            </a:r>
          </a:p>
          <a:p>
            <a:r>
              <a:rPr lang="en-US" dirty="0"/>
              <a:t> </a:t>
            </a:r>
          </a:p>
          <a:p>
            <a:pPr marL="285750" lvl="0" indent="-285750">
              <a:buFont typeface="Arial" panose="020B0604020202020204" pitchFamily="34" charset="0"/>
              <a:buChar char="•"/>
            </a:pPr>
            <a:r>
              <a:rPr lang="en-US" dirty="0" smtClean="0"/>
              <a:t>Promote </a:t>
            </a:r>
            <a:r>
              <a:rPr lang="en-US" dirty="0"/>
              <a:t>the strength of each ESD’s capacity to deliver </a:t>
            </a:r>
            <a:r>
              <a:rPr lang="en-US" dirty="0" smtClean="0"/>
              <a:t>equitable products</a:t>
            </a:r>
            <a:r>
              <a:rPr lang="en-US" dirty="0"/>
              <a:t>, services, and programs to educational entities.</a:t>
            </a:r>
          </a:p>
          <a:p>
            <a:r>
              <a:rPr lang="en-US" dirty="0"/>
              <a:t> </a:t>
            </a:r>
          </a:p>
          <a:p>
            <a:pPr marL="285750" lvl="0" indent="-285750">
              <a:buFont typeface="Arial" panose="020B0604020202020204" pitchFamily="34" charset="0"/>
              <a:buChar char="•"/>
            </a:pPr>
            <a:r>
              <a:rPr lang="en-US" dirty="0"/>
              <a:t>Provide a forum whereby an ESD may present products, services, and programs for other ESDs to consider for purchase, partnership, or marketing.</a:t>
            </a:r>
          </a:p>
          <a:p>
            <a:r>
              <a:rPr lang="en-US" dirty="0"/>
              <a:t> </a:t>
            </a:r>
          </a:p>
          <a:p>
            <a:pPr marL="285750" lvl="0" indent="-285750">
              <a:buFont typeface="Arial" panose="020B0604020202020204" pitchFamily="34" charset="0"/>
              <a:buChar char="•"/>
            </a:pPr>
            <a:r>
              <a:rPr lang="en-US" dirty="0"/>
              <a:t>Increase and improve service to educational entities by </a:t>
            </a:r>
            <a:r>
              <a:rPr lang="en-US" dirty="0" smtClean="0"/>
              <a:t>expanding equitable </a:t>
            </a:r>
            <a:r>
              <a:rPr lang="en-US" dirty="0"/>
              <a:t>offerings and opportunities.  </a:t>
            </a:r>
          </a:p>
          <a:p>
            <a:r>
              <a:rPr lang="en-US" dirty="0"/>
              <a:t> </a:t>
            </a:r>
          </a:p>
          <a:p>
            <a:pPr marL="285750" lvl="0" indent="-285750">
              <a:buFont typeface="Arial" panose="020B0604020202020204" pitchFamily="34" charset="0"/>
              <a:buChar char="•"/>
            </a:pPr>
            <a:r>
              <a:rPr lang="en-US" dirty="0"/>
              <a:t>Eliminate barriers that impede </a:t>
            </a:r>
            <a:r>
              <a:rPr lang="en-US" dirty="0" smtClean="0"/>
              <a:t>the development and delivery of quality </a:t>
            </a:r>
            <a:r>
              <a:rPr lang="en-US" dirty="0"/>
              <a:t>products, services, and programs.</a:t>
            </a:r>
          </a:p>
          <a:p>
            <a:r>
              <a:rPr lang="en-US" dirty="0"/>
              <a:t> </a:t>
            </a:r>
          </a:p>
          <a:p>
            <a:pPr marL="285750" lvl="0" indent="-285750">
              <a:buFont typeface="Arial" panose="020B0604020202020204" pitchFamily="34" charset="0"/>
              <a:buChar char="•"/>
            </a:pPr>
            <a:r>
              <a:rPr lang="en-US" dirty="0"/>
              <a:t>Offer </a:t>
            </a:r>
            <a:r>
              <a:rPr lang="en-US" dirty="0" smtClean="0"/>
              <a:t>equitable high </a:t>
            </a:r>
            <a:r>
              <a:rPr lang="en-US" dirty="0"/>
              <a:t>quality products, services, and programs to educational entities in a cost-savings model.</a:t>
            </a:r>
          </a:p>
          <a:p>
            <a:r>
              <a:rPr lang="en-US" dirty="0"/>
              <a:t> </a:t>
            </a:r>
          </a:p>
          <a:p>
            <a:pPr marL="285750" lvl="0" indent="-285750">
              <a:buFont typeface="Arial" panose="020B0604020202020204" pitchFamily="34" charset="0"/>
              <a:buChar char="•"/>
            </a:pPr>
            <a:r>
              <a:rPr lang="en-US" dirty="0"/>
              <a:t>Encourage partnerships whereby business protocols, cost determinations, product</a:t>
            </a:r>
            <a:r>
              <a:rPr lang="en-US" b="1" dirty="0"/>
              <a:t>s</a:t>
            </a:r>
            <a:r>
              <a:rPr lang="en-US" dirty="0"/>
              <a:t>, services, program delivery, and revenue sharing are clearly articulated.</a:t>
            </a:r>
          </a:p>
          <a:p>
            <a:r>
              <a:rPr lang="en-US" dirty="0"/>
              <a:t> </a:t>
            </a:r>
          </a:p>
          <a:p>
            <a:pPr>
              <a:defRPr/>
            </a:pPr>
            <a:r>
              <a:rPr lang="en-US" dirty="0"/>
              <a:t> </a:t>
            </a:r>
          </a:p>
          <a:p>
            <a:pPr marL="2057400">
              <a:defRPr/>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828800">
              <a:defRPr/>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012" name="Subtitle 2"/>
          <p:cNvSpPr>
            <a:spLocks noGrp="1"/>
          </p:cNvSpPr>
          <p:nvPr>
            <p:ph type="subTitle" idx="1"/>
          </p:nvPr>
        </p:nvSpPr>
        <p:spPr>
          <a:xfrm>
            <a:off x="-2057400" y="1738313"/>
            <a:ext cx="1793875" cy="383182"/>
          </a:xfrm>
        </p:spPr>
        <p:txBody>
          <a:bodyPr/>
          <a:lstStyle/>
          <a:p>
            <a:endParaRPr lang="en-US" altLang="en-US" dirty="0" smtClean="0">
              <a:latin typeface="Museo Slab 700" pitchFamily="50" charset="0"/>
              <a:ea typeface="MS PGothic" panose="020B0600070205080204" pitchFamily="34" charset="-128"/>
              <a:cs typeface="Museo Sans 300"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31" y="873452"/>
            <a:ext cx="2503237" cy="2496085"/>
          </a:xfrm>
          <a:prstGeom prst="rect">
            <a:avLst/>
          </a:prstGeom>
        </p:spPr>
      </p:pic>
      <p:sp>
        <p:nvSpPr>
          <p:cNvPr id="5" name="Rectangle 4"/>
          <p:cNvSpPr/>
          <p:nvPr/>
        </p:nvSpPr>
        <p:spPr>
          <a:xfrm>
            <a:off x="671049" y="3893011"/>
            <a:ext cx="3001297" cy="369332"/>
          </a:xfrm>
          <a:prstGeom prst="rect">
            <a:avLst/>
          </a:prstGeom>
        </p:spPr>
        <p:txBody>
          <a:bodyPr wrap="square">
            <a:spAutoFit/>
          </a:bodyPr>
          <a:lstStyle/>
          <a:p>
            <a:r>
              <a:rPr lang="en-US" altLang="en-US" b="1" dirty="0">
                <a:solidFill>
                  <a:schemeClr val="bg1"/>
                </a:solidFill>
                <a:ea typeface="MS PGothic" panose="020B0600070205080204" pitchFamily="34" charset="-128"/>
                <a:cs typeface="Museo Sans 300" charset="0"/>
              </a:rPr>
              <a:t>Equity, Opportunity, Results</a:t>
            </a:r>
          </a:p>
        </p:txBody>
      </p:sp>
    </p:spTree>
    <p:extLst>
      <p:ext uri="{BB962C8B-B14F-4D97-AF65-F5344CB8AC3E}">
        <p14:creationId xmlns:p14="http://schemas.microsoft.com/office/powerpoint/2010/main" val="191667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1372037" y="3573463"/>
            <a:ext cx="305673" cy="304800"/>
          </a:xfrm>
        </p:spPr>
      </p:pic>
      <p:sp>
        <p:nvSpPr>
          <p:cNvPr id="2" name="Rectangle 1"/>
          <p:cNvSpPr/>
          <p:nvPr/>
        </p:nvSpPr>
        <p:spPr>
          <a:xfrm>
            <a:off x="4483767" y="89322"/>
            <a:ext cx="7170821" cy="5447645"/>
          </a:xfrm>
          <a:prstGeom prst="rect">
            <a:avLst/>
          </a:prstGeom>
        </p:spPr>
        <p:txBody>
          <a:bodyPr wrap="square">
            <a:spAutoFit/>
          </a:bodyPr>
          <a:lstStyle/>
          <a:p>
            <a:r>
              <a:rPr lang="en-US" sz="2400" b="1" dirty="0" smtClean="0"/>
              <a:t>AESD </a:t>
            </a:r>
            <a:r>
              <a:rPr lang="en-US" sz="2400" b="1" dirty="0"/>
              <a:t>will:</a:t>
            </a:r>
          </a:p>
          <a:p>
            <a:r>
              <a:rPr lang="en-US" dirty="0"/>
              <a:t> </a:t>
            </a:r>
          </a:p>
          <a:p>
            <a:pPr marL="285750" lvl="0" indent="-285750">
              <a:buFont typeface="Arial" panose="020B0604020202020204" pitchFamily="34" charset="0"/>
              <a:buChar char="•"/>
            </a:pPr>
            <a:r>
              <a:rPr lang="en-US" dirty="0"/>
              <a:t>Ensure high-quality customer service and quality control.</a:t>
            </a:r>
          </a:p>
          <a:p>
            <a:r>
              <a:rPr lang="en-US" dirty="0"/>
              <a:t> </a:t>
            </a:r>
          </a:p>
          <a:p>
            <a:pPr marL="285750" lvl="0" indent="-285750">
              <a:buFont typeface="Arial" panose="020B0604020202020204" pitchFamily="34" charset="0"/>
              <a:buChar char="•"/>
            </a:pPr>
            <a:r>
              <a:rPr lang="en-US" dirty="0"/>
              <a:t>Encourage entrepreneurial activity that promotes innovative products, services, and programs.</a:t>
            </a:r>
          </a:p>
          <a:p>
            <a:r>
              <a:rPr lang="en-US" dirty="0"/>
              <a:t> </a:t>
            </a:r>
          </a:p>
          <a:p>
            <a:pPr marL="285750" lvl="0" indent="-285750">
              <a:buFont typeface="Arial" panose="020B0604020202020204" pitchFamily="34" charset="0"/>
              <a:buChar char="•"/>
            </a:pPr>
            <a:r>
              <a:rPr lang="en-US" dirty="0"/>
              <a:t>Develop and implement reporting and accounting systems that create trust and encourage cooperation.</a:t>
            </a:r>
          </a:p>
          <a:p>
            <a:r>
              <a:rPr lang="en-US" dirty="0"/>
              <a:t> </a:t>
            </a:r>
          </a:p>
          <a:p>
            <a:pPr marL="285750" lvl="0" indent="-285750">
              <a:buFont typeface="Arial" panose="020B0604020202020204" pitchFamily="34" charset="0"/>
              <a:buChar char="•"/>
            </a:pPr>
            <a:r>
              <a:rPr lang="en-US" dirty="0"/>
              <a:t>Support collaboration among ESDs in the development of business/revenue </a:t>
            </a:r>
            <a:r>
              <a:rPr lang="en-US" dirty="0" smtClean="0"/>
              <a:t>plans that ensure equity, opportunity and results.</a:t>
            </a:r>
            <a:endParaRPr lang="en-US" dirty="0"/>
          </a:p>
          <a:p>
            <a:r>
              <a:rPr lang="en-US" dirty="0"/>
              <a:t> </a:t>
            </a:r>
          </a:p>
          <a:p>
            <a:pPr marL="285750" lvl="0" indent="-285750">
              <a:buFont typeface="Arial" panose="020B0604020202020204" pitchFamily="34" charset="0"/>
              <a:buChar char="•"/>
            </a:pPr>
            <a:r>
              <a:rPr lang="en-US" dirty="0"/>
              <a:t>Engage in periodic review of our “Guiding Business Principles,” making course adjustments and revisions when necessary. </a:t>
            </a:r>
          </a:p>
          <a:p>
            <a:r>
              <a:rPr lang="en-US" dirty="0"/>
              <a:t> </a:t>
            </a:r>
          </a:p>
          <a:p>
            <a:pPr>
              <a:defRPr/>
            </a:pPr>
            <a:r>
              <a:rPr lang="en-US" dirty="0"/>
              <a:t> </a:t>
            </a:r>
          </a:p>
          <a:p>
            <a:pPr marL="2057400">
              <a:defRPr/>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828800">
              <a:defRPr/>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012" name="Subtitle 2"/>
          <p:cNvSpPr>
            <a:spLocks noGrp="1"/>
          </p:cNvSpPr>
          <p:nvPr>
            <p:ph type="subTitle" idx="1"/>
          </p:nvPr>
        </p:nvSpPr>
        <p:spPr>
          <a:xfrm>
            <a:off x="-2057400" y="1738313"/>
            <a:ext cx="1793875" cy="383182"/>
          </a:xfrm>
        </p:spPr>
        <p:txBody>
          <a:bodyPr/>
          <a:lstStyle/>
          <a:p>
            <a:endParaRPr lang="en-US" altLang="en-US" dirty="0" smtClean="0">
              <a:latin typeface="Museo Slab 700" pitchFamily="50" charset="0"/>
              <a:ea typeface="MS PGothic" panose="020B0600070205080204" pitchFamily="34" charset="-128"/>
              <a:cs typeface="Museo Sans 300"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31" y="873452"/>
            <a:ext cx="2503237" cy="2496085"/>
          </a:xfrm>
          <a:prstGeom prst="rect">
            <a:avLst/>
          </a:prstGeom>
        </p:spPr>
      </p:pic>
      <p:sp>
        <p:nvSpPr>
          <p:cNvPr id="6" name="Rectangle 5"/>
          <p:cNvSpPr/>
          <p:nvPr/>
        </p:nvSpPr>
        <p:spPr>
          <a:xfrm>
            <a:off x="744791" y="3725863"/>
            <a:ext cx="3170906" cy="400110"/>
          </a:xfrm>
          <a:prstGeom prst="rect">
            <a:avLst/>
          </a:prstGeom>
        </p:spPr>
        <p:txBody>
          <a:bodyPr wrap="square">
            <a:spAutoFit/>
          </a:bodyPr>
          <a:lstStyle/>
          <a:p>
            <a:r>
              <a:rPr lang="en-US" altLang="en-US" sz="2000" b="1" dirty="0">
                <a:solidFill>
                  <a:schemeClr val="bg1"/>
                </a:solidFill>
                <a:ea typeface="MS PGothic" panose="020B0600070205080204" pitchFamily="34" charset="-128"/>
                <a:cs typeface="Museo Sans 300" charset="0"/>
              </a:rPr>
              <a:t>Equity, Opportunity, Results</a:t>
            </a:r>
          </a:p>
        </p:txBody>
      </p:sp>
    </p:spTree>
    <p:extLst>
      <p:ext uri="{BB962C8B-B14F-4D97-AF65-F5344CB8AC3E}">
        <p14:creationId xmlns:p14="http://schemas.microsoft.com/office/powerpoint/2010/main" val="160482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Image result for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95938"/>
            <a:ext cx="9144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39467" y="2481586"/>
            <a:ext cx="2389273" cy="3202120"/>
          </a:xfrm>
          <a:prstGeom prst="rect">
            <a:avLst/>
          </a:prstGeom>
        </p:spPr>
      </p:pic>
      <p:pic>
        <p:nvPicPr>
          <p:cNvPr id="18" name="Picture 17"/>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12638" y="2546560"/>
            <a:ext cx="2389273" cy="3202120"/>
          </a:xfrm>
          <a:prstGeom prst="rect">
            <a:avLst/>
          </a:prstGeom>
        </p:spPr>
      </p:pic>
      <p:pic>
        <p:nvPicPr>
          <p:cNvPr id="17" name="Picture 16"/>
          <p:cNvPicPr>
            <a:picLocks noChangeAspect="1"/>
          </p:cNvPicPr>
          <p:nvPr/>
        </p:nvPicPr>
        <p:blipFill>
          <a:blip r:embed="rId3" cstate="print">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505856" y="2362097"/>
            <a:ext cx="2458388" cy="3294749"/>
          </a:xfrm>
          <a:prstGeom prst="rect">
            <a:avLst/>
          </a:prstGeom>
        </p:spPr>
      </p:pic>
      <p:sp>
        <p:nvSpPr>
          <p:cNvPr id="13" name="Rectangle 12"/>
          <p:cNvSpPr/>
          <p:nvPr/>
        </p:nvSpPr>
        <p:spPr>
          <a:xfrm>
            <a:off x="1506880" y="302837"/>
            <a:ext cx="9144000" cy="798393"/>
          </a:xfrm>
          <a:prstGeom prst="rect">
            <a:avLst/>
          </a:prstGeom>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1841250" y="379162"/>
            <a:ext cx="8647111" cy="666750"/>
          </a:xfrm>
        </p:spPr>
        <p:txBody>
          <a:bodyPr>
            <a:normAutofit fontScale="90000"/>
          </a:bodyPr>
          <a:lstStyle/>
          <a:p>
            <a:pPr>
              <a:defRPr/>
            </a:pPr>
            <a:r>
              <a:rPr lang="en-US" sz="3600" b="1" dirty="0" smtClean="0">
                <a:solidFill>
                  <a:schemeClr val="bg1"/>
                </a:solidFill>
              </a:rPr>
              <a:t>ED Roles &amp; Responsibilities  (.5 position 2017-18)</a:t>
            </a:r>
            <a:endParaRPr lang="en-US" sz="3600" b="1" dirty="0">
              <a:solidFill>
                <a:schemeClr val="bg1"/>
              </a:solidFill>
            </a:endParaRPr>
          </a:p>
        </p:txBody>
      </p:sp>
      <p:sp>
        <p:nvSpPr>
          <p:cNvPr id="35850" name="TextBox 8"/>
          <p:cNvSpPr txBox="1">
            <a:spLocks noChangeArrowheads="1"/>
          </p:cNvSpPr>
          <p:nvPr/>
        </p:nvSpPr>
        <p:spPr bwMode="auto">
          <a:xfrm>
            <a:off x="4857750" y="2482850"/>
            <a:ext cx="24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solidFill>
                <a:prstClr val="black"/>
              </a:solidFill>
            </a:endParaRPr>
          </a:p>
          <a:p>
            <a:endParaRPr lang="en-US" altLang="en-US" dirty="0">
              <a:solidFill>
                <a:prstClr val="black"/>
              </a:solidFill>
            </a:endParaRPr>
          </a:p>
          <a:p>
            <a:endParaRPr lang="en-US" altLang="en-US" dirty="0">
              <a:solidFill>
                <a:prstClr val="black"/>
              </a:solidFill>
            </a:endParaRPr>
          </a:p>
          <a:p>
            <a:r>
              <a:rPr lang="en-US" altLang="en-US" dirty="0">
                <a:solidFill>
                  <a:prstClr val="black"/>
                </a:solidFill>
              </a:rPr>
              <a:t> </a:t>
            </a:r>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rot="20231497">
            <a:off x="5487122" y="878442"/>
            <a:ext cx="1496843" cy="2031431"/>
          </a:xfrm>
          <a:prstGeom prst="rect">
            <a:avLst/>
          </a:prstGeom>
        </p:spPr>
      </p:pic>
      <p:sp>
        <p:nvSpPr>
          <p:cNvPr id="35852" name="TextBox 7"/>
          <p:cNvSpPr txBox="1">
            <a:spLocks noChangeArrowheads="1"/>
          </p:cNvSpPr>
          <p:nvPr/>
        </p:nvSpPr>
        <p:spPr bwMode="auto">
          <a:xfrm>
            <a:off x="1671639" y="3832226"/>
            <a:ext cx="20859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b="1" dirty="0">
                <a:solidFill>
                  <a:prstClr val="black"/>
                </a:solidFill>
                <a:latin typeface="Calibri" panose="020F0502020204030204" pitchFamily="34" charset="0"/>
              </a:rPr>
              <a:t>Facilitate Network integration including communications/ coordination between ESDs  and between ESDs and OSPI</a:t>
            </a:r>
          </a:p>
          <a:p>
            <a:endParaRPr lang="en-US" altLang="en-US" dirty="0">
              <a:solidFill>
                <a:prstClr val="black"/>
              </a:solidFill>
            </a:endParaRPr>
          </a:p>
        </p:txBody>
      </p:sp>
      <p:sp>
        <p:nvSpPr>
          <p:cNvPr id="35853" name="TextBox 13"/>
          <p:cNvSpPr txBox="1">
            <a:spLocks noChangeArrowheads="1"/>
          </p:cNvSpPr>
          <p:nvPr/>
        </p:nvSpPr>
        <p:spPr bwMode="auto">
          <a:xfrm>
            <a:off x="4033839" y="3856039"/>
            <a:ext cx="19399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300" b="1" dirty="0">
                <a:solidFill>
                  <a:prstClr val="black"/>
                </a:solidFill>
                <a:latin typeface="Calibri" panose="020F0502020204030204" pitchFamily="34" charset="0"/>
              </a:rPr>
              <a:t>Implement and sustain a program evaluation system that enhances student achievement via aligned, quality professional learning while maintaining legislative fiscal support </a:t>
            </a:r>
          </a:p>
        </p:txBody>
      </p:sp>
      <p:pic>
        <p:nvPicPr>
          <p:cNvPr id="20" name="Picture 19"/>
          <p:cNvPicPr>
            <a:picLocks noChangeAspect="1"/>
          </p:cNvPicPr>
          <p:nvPr/>
        </p:nvPicPr>
        <p:blipFill>
          <a:blip r:embed="rId3" cstate="print">
            <a:clrChange>
              <a:clrFrom>
                <a:srgbClr val="FFFFFF"/>
              </a:clrFrom>
              <a:clrTo>
                <a:srgbClr val="FFFFFF">
                  <a:alpha val="0"/>
                </a:srgbClr>
              </a:clrTo>
            </a:clrChange>
            <a:duotone>
              <a:prstClr val="black"/>
              <a:srgbClr val="00FFFF">
                <a:tint val="45000"/>
                <a:satMod val="400000"/>
              </a:srgbClr>
            </a:duotone>
            <a:extLst>
              <a:ext uri="{28A0092B-C50C-407E-A947-70E740481C1C}">
                <a14:useLocalDpi xmlns:a14="http://schemas.microsoft.com/office/drawing/2010/main" val="0"/>
              </a:ext>
            </a:extLst>
          </a:blip>
          <a:stretch>
            <a:fillRect/>
          </a:stretch>
        </p:blipFill>
        <p:spPr>
          <a:xfrm>
            <a:off x="8304363" y="2614150"/>
            <a:ext cx="2389273" cy="3202120"/>
          </a:xfrm>
          <a:prstGeom prst="rect">
            <a:avLst/>
          </a:prstGeom>
        </p:spPr>
      </p:pic>
      <p:sp>
        <p:nvSpPr>
          <p:cNvPr id="35855" name="TextBox 14"/>
          <p:cNvSpPr txBox="1">
            <a:spLocks noChangeArrowheads="1"/>
          </p:cNvSpPr>
          <p:nvPr/>
        </p:nvSpPr>
        <p:spPr bwMode="auto">
          <a:xfrm>
            <a:off x="6230939" y="3795714"/>
            <a:ext cx="19399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200" b="1" dirty="0">
                <a:solidFill>
                  <a:prstClr val="black"/>
                </a:solidFill>
                <a:latin typeface="Calibri" panose="020F0502020204030204" pitchFamily="34" charset="0"/>
              </a:rPr>
              <a:t>Seek out business development opportunities to include grants, that enhance student learning and provide equitable resources for each ESD. </a:t>
            </a:r>
            <a:r>
              <a:rPr lang="en-US" altLang="en-US" sz="1200" b="1" dirty="0" smtClean="0">
                <a:solidFill>
                  <a:prstClr val="black"/>
                </a:solidFill>
                <a:latin typeface="Calibri" panose="020F0502020204030204" pitchFamily="34" charset="0"/>
              </a:rPr>
              <a:t>Identify </a:t>
            </a:r>
            <a:r>
              <a:rPr lang="en-US" altLang="en-US" sz="1200" b="1" dirty="0">
                <a:solidFill>
                  <a:prstClr val="black"/>
                </a:solidFill>
                <a:latin typeface="Calibri" panose="020F0502020204030204" pitchFamily="34" charset="0"/>
              </a:rPr>
              <a:t>a process for evaluating new business opportunities.</a:t>
            </a:r>
          </a:p>
        </p:txBody>
      </p:sp>
      <p:sp>
        <p:nvSpPr>
          <p:cNvPr id="3" name="Teardrop 2"/>
          <p:cNvSpPr/>
          <p:nvPr/>
        </p:nvSpPr>
        <p:spPr>
          <a:xfrm rot="695698">
            <a:off x="4237039" y="1768476"/>
            <a:ext cx="433387" cy="327025"/>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Teardrop 2"/>
          <p:cNvSpPr/>
          <p:nvPr/>
        </p:nvSpPr>
        <p:spPr>
          <a:xfrm rot="695698">
            <a:off x="4838700" y="2522538"/>
            <a:ext cx="236538" cy="234950"/>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Teardrop 2"/>
          <p:cNvSpPr/>
          <p:nvPr/>
        </p:nvSpPr>
        <p:spPr>
          <a:xfrm rot="2450589">
            <a:off x="4867275" y="1379539"/>
            <a:ext cx="433388" cy="327025"/>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Teardrop 2"/>
          <p:cNvSpPr/>
          <p:nvPr/>
        </p:nvSpPr>
        <p:spPr>
          <a:xfrm rot="695698">
            <a:off x="5238750" y="2222500"/>
            <a:ext cx="236538" cy="236538"/>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Teardrop 2"/>
          <p:cNvSpPr/>
          <p:nvPr/>
        </p:nvSpPr>
        <p:spPr>
          <a:xfrm rot="695698">
            <a:off x="4359275" y="2381250"/>
            <a:ext cx="236538" cy="234950"/>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Teardrop 2"/>
          <p:cNvSpPr/>
          <p:nvPr/>
        </p:nvSpPr>
        <p:spPr>
          <a:xfrm rot="695698">
            <a:off x="4849814" y="1974850"/>
            <a:ext cx="236537" cy="236538"/>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Teardrop 2"/>
          <p:cNvSpPr/>
          <p:nvPr/>
        </p:nvSpPr>
        <p:spPr>
          <a:xfrm rot="695698">
            <a:off x="3081339" y="2144714"/>
            <a:ext cx="238125" cy="236537"/>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Teardrop 2"/>
          <p:cNvSpPr/>
          <p:nvPr/>
        </p:nvSpPr>
        <p:spPr>
          <a:xfrm rot="695698">
            <a:off x="3779839" y="2009775"/>
            <a:ext cx="236537" cy="234950"/>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 name="Teardrop 2"/>
          <p:cNvSpPr/>
          <p:nvPr/>
        </p:nvSpPr>
        <p:spPr>
          <a:xfrm rot="20904302" flipH="1">
            <a:off x="8048626" y="1150938"/>
            <a:ext cx="434975" cy="328612"/>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 name="Teardrop 2"/>
          <p:cNvSpPr/>
          <p:nvPr/>
        </p:nvSpPr>
        <p:spPr>
          <a:xfrm rot="20904302" flipH="1">
            <a:off x="7832725" y="1971675"/>
            <a:ext cx="236538" cy="236538"/>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 name="Teardrop 2"/>
          <p:cNvSpPr/>
          <p:nvPr/>
        </p:nvSpPr>
        <p:spPr>
          <a:xfrm rot="427016" flipH="1">
            <a:off x="7158039" y="1150938"/>
            <a:ext cx="434975" cy="328612"/>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 name="Teardrop 2"/>
          <p:cNvSpPr/>
          <p:nvPr/>
        </p:nvSpPr>
        <p:spPr>
          <a:xfrm rot="20904302" flipH="1">
            <a:off x="8455025" y="2217738"/>
            <a:ext cx="236538" cy="234950"/>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 name="Teardrop 2"/>
          <p:cNvSpPr/>
          <p:nvPr/>
        </p:nvSpPr>
        <p:spPr>
          <a:xfrm rot="20904302" flipH="1">
            <a:off x="8408989" y="1870075"/>
            <a:ext cx="236537" cy="234950"/>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Teardrop 2"/>
          <p:cNvSpPr/>
          <p:nvPr/>
        </p:nvSpPr>
        <p:spPr>
          <a:xfrm rot="20904302" flipH="1">
            <a:off x="7840664" y="1601789"/>
            <a:ext cx="236537" cy="236537"/>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Teardrop 2"/>
          <p:cNvSpPr/>
          <p:nvPr/>
        </p:nvSpPr>
        <p:spPr>
          <a:xfrm rot="20904302" flipH="1">
            <a:off x="7272339" y="1668464"/>
            <a:ext cx="236537" cy="236537"/>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 name="Teardrop 2"/>
          <p:cNvSpPr/>
          <p:nvPr/>
        </p:nvSpPr>
        <p:spPr>
          <a:xfrm rot="20904302" flipH="1">
            <a:off x="8501064" y="1525589"/>
            <a:ext cx="238125" cy="236537"/>
          </a:xfrm>
          <a:custGeom>
            <a:avLst/>
            <a:gdLst>
              <a:gd name="connsiteX0" fmla="*/ 0 w 914400"/>
              <a:gd name="connsiteY0" fmla="*/ 457200 h 914400"/>
              <a:gd name="connsiteX1" fmla="*/ 457200 w 914400"/>
              <a:gd name="connsiteY1" fmla="*/ 0 h 914400"/>
              <a:gd name="connsiteX2" fmla="*/ 1371600 w 914400"/>
              <a:gd name="connsiteY2" fmla="*/ -457200 h 914400"/>
              <a:gd name="connsiteX3" fmla="*/ 914400 w 914400"/>
              <a:gd name="connsiteY3" fmla="*/ 457200 h 914400"/>
              <a:gd name="connsiteX4" fmla="*/ 457200 w 914400"/>
              <a:gd name="connsiteY4" fmla="*/ 914400 h 914400"/>
              <a:gd name="connsiteX5" fmla="*/ 0 w 914400"/>
              <a:gd name="connsiteY5" fmla="*/ 457200 h 914400"/>
              <a:gd name="connsiteX0" fmla="*/ 0 w 1460737"/>
              <a:gd name="connsiteY0" fmla="*/ 751572 h 1208772"/>
              <a:gd name="connsiteX1" fmla="*/ 457200 w 1460737"/>
              <a:gd name="connsiteY1" fmla="*/ 294372 h 1208772"/>
              <a:gd name="connsiteX2" fmla="*/ 1460737 w 1460737"/>
              <a:gd name="connsiteY2" fmla="*/ 0 h 1208772"/>
              <a:gd name="connsiteX3" fmla="*/ 914400 w 1460737"/>
              <a:gd name="connsiteY3" fmla="*/ 751572 h 1208772"/>
              <a:gd name="connsiteX4" fmla="*/ 457200 w 1460737"/>
              <a:gd name="connsiteY4" fmla="*/ 1208772 h 1208772"/>
              <a:gd name="connsiteX5" fmla="*/ 0 w 1460737"/>
              <a:gd name="connsiteY5" fmla="*/ 751572 h 120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37" h="1208772">
                <a:moveTo>
                  <a:pt x="0" y="751572"/>
                </a:moveTo>
                <a:cubicBezTo>
                  <a:pt x="0" y="499067"/>
                  <a:pt x="213744" y="419634"/>
                  <a:pt x="457200" y="294372"/>
                </a:cubicBezTo>
                <a:cubicBezTo>
                  <a:pt x="700656" y="169110"/>
                  <a:pt x="1155937" y="304800"/>
                  <a:pt x="1460737" y="0"/>
                </a:cubicBezTo>
                <a:cubicBezTo>
                  <a:pt x="1155937" y="304800"/>
                  <a:pt x="914400" y="446772"/>
                  <a:pt x="914400" y="751572"/>
                </a:cubicBezTo>
                <a:cubicBezTo>
                  <a:pt x="914400" y="1004077"/>
                  <a:pt x="709705" y="1208772"/>
                  <a:pt x="457200" y="1208772"/>
                </a:cubicBezTo>
                <a:cubicBezTo>
                  <a:pt x="204695" y="1208772"/>
                  <a:pt x="0" y="1004077"/>
                  <a:pt x="0" y="751572"/>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872" name="TextBox 4"/>
          <p:cNvSpPr txBox="1">
            <a:spLocks noChangeArrowheads="1"/>
          </p:cNvSpPr>
          <p:nvPr/>
        </p:nvSpPr>
        <p:spPr bwMode="auto">
          <a:xfrm>
            <a:off x="9191626" y="3187701"/>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600" b="1" dirty="0">
                <a:solidFill>
                  <a:prstClr val="black"/>
                </a:solidFill>
              </a:rPr>
              <a:t>4</a:t>
            </a:r>
          </a:p>
        </p:txBody>
      </p:sp>
      <p:sp>
        <p:nvSpPr>
          <p:cNvPr id="35873" name="TextBox 35"/>
          <p:cNvSpPr txBox="1">
            <a:spLocks noChangeArrowheads="1"/>
          </p:cNvSpPr>
          <p:nvPr/>
        </p:nvSpPr>
        <p:spPr bwMode="auto">
          <a:xfrm>
            <a:off x="4727576" y="3171826"/>
            <a:ext cx="56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600" b="1" dirty="0">
                <a:solidFill>
                  <a:prstClr val="black"/>
                </a:solidFill>
              </a:rPr>
              <a:t>2 </a:t>
            </a:r>
          </a:p>
        </p:txBody>
      </p:sp>
      <p:sp>
        <p:nvSpPr>
          <p:cNvPr id="35874" name="TextBox 36"/>
          <p:cNvSpPr txBox="1">
            <a:spLocks noChangeArrowheads="1"/>
          </p:cNvSpPr>
          <p:nvPr/>
        </p:nvSpPr>
        <p:spPr bwMode="auto">
          <a:xfrm>
            <a:off x="2425701" y="2998788"/>
            <a:ext cx="56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600" b="1" dirty="0">
                <a:solidFill>
                  <a:prstClr val="black"/>
                </a:solidFill>
              </a:rPr>
              <a:t>1 </a:t>
            </a:r>
          </a:p>
        </p:txBody>
      </p:sp>
      <p:sp>
        <p:nvSpPr>
          <p:cNvPr id="35875" name="TextBox 37"/>
          <p:cNvSpPr txBox="1">
            <a:spLocks noChangeArrowheads="1"/>
          </p:cNvSpPr>
          <p:nvPr/>
        </p:nvSpPr>
        <p:spPr bwMode="auto">
          <a:xfrm>
            <a:off x="6935788" y="3070226"/>
            <a:ext cx="569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600" b="1" dirty="0">
                <a:solidFill>
                  <a:prstClr val="black"/>
                </a:solidFill>
              </a:rPr>
              <a:t>3 </a:t>
            </a:r>
          </a:p>
        </p:txBody>
      </p:sp>
      <p:sp>
        <p:nvSpPr>
          <p:cNvPr id="35876" name="TextBox 38"/>
          <p:cNvSpPr txBox="1">
            <a:spLocks noChangeArrowheads="1"/>
          </p:cNvSpPr>
          <p:nvPr/>
        </p:nvSpPr>
        <p:spPr bwMode="auto">
          <a:xfrm>
            <a:off x="8583613" y="4151313"/>
            <a:ext cx="17764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300" b="1" dirty="0">
                <a:solidFill>
                  <a:prstClr val="black"/>
                </a:solidFill>
                <a:latin typeface="Calibri" panose="020F0502020204030204" pitchFamily="34" charset="0"/>
              </a:rPr>
              <a:t>Support others in the engagement of key people where needed and when requested by ESD Superintendent President.  </a:t>
            </a:r>
          </a:p>
          <a:p>
            <a:pPr algn="ctr"/>
            <a:endParaRPr lang="en-US" altLang="en-US" sz="12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6805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1455</Words>
  <Application>Microsoft Office PowerPoint</Application>
  <PresentationFormat>Widescreen</PresentationFormat>
  <Paragraphs>279</Paragraphs>
  <Slides>13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MS PGothic</vt:lpstr>
      <vt:lpstr>Arial</vt:lpstr>
      <vt:lpstr>Calibri</vt:lpstr>
      <vt:lpstr>Calibri Light</vt:lpstr>
      <vt:lpstr>Museo Sans 300</vt:lpstr>
      <vt:lpstr>Museo Sans 500</vt:lpstr>
      <vt:lpstr>Museo Slab 300</vt:lpstr>
      <vt:lpstr>Museo Slab 700</vt:lpstr>
      <vt:lpstr>Times New Roman</vt:lpstr>
      <vt:lpstr>Wingdings</vt:lpstr>
      <vt:lpstr>Office Theme</vt:lpstr>
      <vt:lpstr>PowerPoint Presentation</vt:lpstr>
      <vt:lpstr>AESD Network – Why We Exist</vt:lpstr>
      <vt:lpstr> AESD  Goal 1  </vt:lpstr>
      <vt:lpstr> AESD Goal 2  </vt:lpstr>
      <vt:lpstr> AESD Goal 3  </vt:lpstr>
      <vt:lpstr>PowerPoint Presentation</vt:lpstr>
      <vt:lpstr>PowerPoint Presentation</vt:lpstr>
      <vt:lpstr>PowerPoint Presentation</vt:lpstr>
      <vt:lpstr>ED Roles &amp; Responsibilities  (.5 position 2017-18)</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Eldene Wall</dc:creator>
  <cp:lastModifiedBy>Gene Sharratt</cp:lastModifiedBy>
  <cp:revision>84</cp:revision>
  <cp:lastPrinted>2019-04-04T15:37:55Z</cp:lastPrinted>
  <dcterms:created xsi:type="dcterms:W3CDTF">2017-08-28T22:45:48Z</dcterms:created>
  <dcterms:modified xsi:type="dcterms:W3CDTF">2019-04-04T15:37:59Z</dcterms:modified>
</cp:coreProperties>
</file>