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57" r:id="rId6"/>
    <p:sldId id="258" r:id="rId7"/>
    <p:sldId id="259" r:id="rId8"/>
    <p:sldId id="260" r:id="rId9"/>
    <p:sldId id="266" r:id="rId10"/>
    <p:sldId id="268" r:id="rId11"/>
    <p:sldId id="262" r:id="rId12"/>
    <p:sldId id="261" r:id="rId13"/>
    <p:sldId id="269" r:id="rId14"/>
    <p:sldId id="280" r:id="rId15"/>
    <p:sldId id="270" r:id="rId16"/>
    <p:sldId id="271"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showGuides="1">
      <p:cViewPr varScale="1">
        <p:scale>
          <a:sx n="86" d="100"/>
          <a:sy n="86" d="100"/>
        </p:scale>
        <p:origin x="216" y="39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1/14/19</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1/14/19</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dirty="0"/>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14</a:t>
            </a:fld>
            <a:endParaRPr lang="en-US" dirty="0"/>
          </a:p>
        </p:txBody>
      </p:sp>
    </p:spTree>
    <p:extLst>
      <p:ext uri="{BB962C8B-B14F-4D97-AF65-F5344CB8AC3E}">
        <p14:creationId xmlns:p14="http://schemas.microsoft.com/office/powerpoint/2010/main" val="352595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1/14/19</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402B9795-92DC-40DC-A1CA-9A4B349D7824}" type="datetimeFigureOut">
              <a:rPr lang="en-US"/>
              <a:t>1/14/19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1/14/19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1/14/19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1/14/19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1/14/19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1/14/19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1/14/19</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1/14/19</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1/14/19</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1/14/19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1/14/19</a:t>
            </a:fld>
            <a:endParaRPr lang="en-US"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tif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3.tiff"/><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leg.wa.gov/RCW/default.aspx?cite=28A.310.01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leg.wa.gov/RCW/default.aspx?cite=28A.310.340" TargetMode="External"/><Relationship Id="rId3" Type="http://schemas.openxmlformats.org/officeDocument/2006/relationships/hyperlink" Target="http://app.leg.wa.gov/RCW/default.aspx?cite=28A.310.01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leg.wa.gov/RCW/default.aspx?cite=28A.310.4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leg.wa.gov/RCW/default.aspx?cite=28A.310.470" TargetMode="External"/><Relationship Id="rId3" Type="http://schemas.openxmlformats.org/officeDocument/2006/relationships/hyperlink" Target="http://app.leg.wa.gov/RCW/default.aspx?cite=39.3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leg.wa.gov/RCW/default.aspx?cite=28A.310.480" TargetMode="External"/><Relationship Id="rId3" Type="http://schemas.openxmlformats.org/officeDocument/2006/relationships/hyperlink" Target="http://app.leg.wa.gov/RCW/default.aspx?cite=39.3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f"/><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5100" y="2539089"/>
            <a:ext cx="7137400" cy="2219691"/>
          </a:xfrm>
        </p:spPr>
        <p:txBody>
          <a:bodyPr anchor="ctr">
            <a:normAutofit/>
          </a:bodyPr>
          <a:lstStyle/>
          <a:p>
            <a:r>
              <a:rPr lang="en-US" sz="4000" cap="none" dirty="0"/>
              <a:t>Briefing House Education</a:t>
            </a:r>
            <a:br>
              <a:rPr lang="en-US" sz="4000" cap="none" dirty="0"/>
            </a:br>
            <a:r>
              <a:rPr lang="en-US" sz="4000" cap="none" dirty="0"/>
              <a:t>Educational Service Districts</a:t>
            </a:r>
          </a:p>
        </p:txBody>
      </p:sp>
      <p:sp>
        <p:nvSpPr>
          <p:cNvPr id="7" name="Subtitle 6"/>
          <p:cNvSpPr>
            <a:spLocks noGrp="1"/>
          </p:cNvSpPr>
          <p:nvPr>
            <p:ph type="subTitle" idx="1"/>
          </p:nvPr>
        </p:nvSpPr>
        <p:spPr>
          <a:xfrm>
            <a:off x="1631950" y="4533048"/>
            <a:ext cx="3016250" cy="400902"/>
          </a:xfrm>
        </p:spPr>
        <p:txBody>
          <a:bodyPr/>
          <a:lstStyle/>
          <a:p>
            <a:pPr algn="ctr"/>
            <a:r>
              <a:rPr lang="en-US" dirty="0"/>
              <a:t>January 15, 2019</a:t>
            </a:r>
          </a:p>
        </p:txBody>
      </p:sp>
      <p:pic>
        <p:nvPicPr>
          <p:cNvPr id="14" name="Picture Placeholder 13" descr="A group of people posing for the camera&#10;&#10;Description generated with very high confidence">
            <a:extLst>
              <a:ext uri="{FF2B5EF4-FFF2-40B4-BE49-F238E27FC236}">
                <a16:creationId xmlns:a16="http://schemas.microsoft.com/office/drawing/2014/main" xmlns="" id="{3DCC7FBA-A12A-404D-A920-0D2A440EDB8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263" b="3263"/>
          <a:stretch>
            <a:fillRect/>
          </a:stretch>
        </p:blipFill>
        <p:spPr>
          <a:xfrm>
            <a:off x="6765163" y="1324698"/>
            <a:ext cx="5210937" cy="4208604"/>
          </a:xfrm>
        </p:spPr>
      </p:pic>
      <p:pic>
        <p:nvPicPr>
          <p:cNvPr id="2" name="Picture 1"/>
          <p:cNvPicPr>
            <a:picLocks noChangeAspect="1"/>
          </p:cNvPicPr>
          <p:nvPr/>
        </p:nvPicPr>
        <p:blipFill>
          <a:blip r:embed="rId4"/>
          <a:stretch>
            <a:fillRect/>
          </a:stretch>
        </p:blipFill>
        <p:spPr>
          <a:xfrm>
            <a:off x="288144" y="5869213"/>
            <a:ext cx="2904761" cy="827857"/>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4900" y="76200"/>
            <a:ext cx="9980682" cy="1096962"/>
          </a:xfrm>
        </p:spPr>
        <p:txBody>
          <a:bodyPr>
            <a:normAutofit/>
          </a:bodyPr>
          <a:lstStyle/>
          <a:p>
            <a:r>
              <a:rPr lang="en-US" sz="4800" dirty="0"/>
              <a:t>PSESD END:</a:t>
            </a:r>
          </a:p>
        </p:txBody>
      </p:sp>
      <p:sp>
        <p:nvSpPr>
          <p:cNvPr id="14" name="Content Placeholder 13"/>
          <p:cNvSpPr>
            <a:spLocks noGrp="1"/>
          </p:cNvSpPr>
          <p:nvPr>
            <p:ph idx="1"/>
          </p:nvPr>
        </p:nvSpPr>
        <p:spPr>
          <a:xfrm>
            <a:off x="436004" y="2363208"/>
            <a:ext cx="11608641" cy="5042825"/>
          </a:xfrm>
        </p:spPr>
        <p:txBody>
          <a:bodyPr>
            <a:noAutofit/>
          </a:bodyPr>
          <a:lstStyle/>
          <a:p>
            <a:pPr marL="0" indent="0" algn="ctr">
              <a:lnSpc>
                <a:spcPct val="100000"/>
              </a:lnSpc>
              <a:buNone/>
            </a:pPr>
            <a:r>
              <a:rPr lang="en-US" sz="6600" dirty="0">
                <a:latin typeface="+mj-lt"/>
              </a:rPr>
              <a:t>Success for Each Child &amp; Eliminate the Opportunity Gap by leading with Racial Equity</a:t>
            </a:r>
          </a:p>
        </p:txBody>
      </p:sp>
      <p:pic>
        <p:nvPicPr>
          <p:cNvPr id="4" name="Picture 3">
            <a:extLst>
              <a:ext uri="{FF2B5EF4-FFF2-40B4-BE49-F238E27FC236}">
                <a16:creationId xmlns:a16="http://schemas.microsoft.com/office/drawing/2014/main" xmlns="" id="{19399704-7E76-4BDC-AE2C-CCA062D1E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6050" y="6019800"/>
            <a:ext cx="1765300" cy="838200"/>
          </a:xfrm>
          <a:prstGeom prst="rect">
            <a:avLst/>
          </a:prstGeom>
        </p:spPr>
      </p:pic>
      <p:pic>
        <p:nvPicPr>
          <p:cNvPr id="3" name="Picture 2" descr="A group of people posing for a photo&#10;&#10;Description generated with very high confidence">
            <a:extLst>
              <a:ext uri="{FF2B5EF4-FFF2-40B4-BE49-F238E27FC236}">
                <a16:creationId xmlns:a16="http://schemas.microsoft.com/office/drawing/2014/main" xmlns="" id="{0595CF7C-2BAA-42EB-A3AF-57F4EF7C9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940" y="0"/>
            <a:ext cx="4175760" cy="2133600"/>
          </a:xfrm>
          <a:prstGeom prst="rect">
            <a:avLst/>
          </a:prstGeom>
        </p:spPr>
      </p:pic>
    </p:spTree>
    <p:extLst>
      <p:ext uri="{BB962C8B-B14F-4D97-AF65-F5344CB8AC3E}">
        <p14:creationId xmlns:p14="http://schemas.microsoft.com/office/powerpoint/2010/main" val="165465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Internal Work</a:t>
            </a:r>
          </a:p>
        </p:txBody>
      </p:sp>
      <p:sp>
        <p:nvSpPr>
          <p:cNvPr id="4" name="TextBox 3">
            <a:extLst>
              <a:ext uri="{FF2B5EF4-FFF2-40B4-BE49-F238E27FC236}">
                <a16:creationId xmlns:a16="http://schemas.microsoft.com/office/drawing/2014/main" xmlns="" id="{CEDBE1F2-6AD5-442A-AC08-4D792F8928B8}"/>
              </a:ext>
            </a:extLst>
          </p:cNvPr>
          <p:cNvSpPr txBox="1"/>
          <p:nvPr/>
        </p:nvSpPr>
        <p:spPr>
          <a:xfrm>
            <a:off x="381000" y="6412468"/>
            <a:ext cx="11615201" cy="369332"/>
          </a:xfrm>
          <a:prstGeom prst="rect">
            <a:avLst/>
          </a:prstGeom>
          <a:noFill/>
        </p:spPr>
        <p:txBody>
          <a:bodyPr wrap="square" rtlCol="0">
            <a:spAutoFit/>
          </a:bodyPr>
          <a:lstStyle/>
          <a:p>
            <a:pPr algn="ctr"/>
            <a:r>
              <a:rPr lang="en-US" b="1" dirty="0">
                <a:latin typeface="+mj-lt"/>
              </a:rPr>
              <a:t>Success for Each Child &amp; Eliminate the Opportunity Gap by leading with Racial Equity</a:t>
            </a:r>
          </a:p>
        </p:txBody>
      </p:sp>
      <p:sp>
        <p:nvSpPr>
          <p:cNvPr id="6" name="TextBox 5">
            <a:extLst>
              <a:ext uri="{FF2B5EF4-FFF2-40B4-BE49-F238E27FC236}">
                <a16:creationId xmlns:a16="http://schemas.microsoft.com/office/drawing/2014/main" xmlns="" id="{F0051488-A72A-4BE4-B4F0-37DD9B0686C2}"/>
              </a:ext>
            </a:extLst>
          </p:cNvPr>
          <p:cNvSpPr txBox="1"/>
          <p:nvPr/>
        </p:nvSpPr>
        <p:spPr>
          <a:xfrm>
            <a:off x="939757" y="1025258"/>
            <a:ext cx="10497686" cy="3039294"/>
          </a:xfrm>
          <a:prstGeom prst="rect">
            <a:avLst/>
          </a:prstGeom>
          <a:noFill/>
        </p:spPr>
        <p:txBody>
          <a:bodyPr wrap="square" rtlCol="0">
            <a:spAutoFit/>
          </a:bodyPr>
          <a:lstStyle/>
          <a:p>
            <a:pPr>
              <a:lnSpc>
                <a:spcPct val="150000"/>
              </a:lnSpc>
            </a:pPr>
            <a:endParaRPr lang="en-US" sz="1900" dirty="0">
              <a:latin typeface="+mj-lt"/>
            </a:endParaRPr>
          </a:p>
          <a:p>
            <a:pPr marL="285750" indent="-285750">
              <a:lnSpc>
                <a:spcPct val="150000"/>
              </a:lnSpc>
              <a:buFont typeface="Wingdings" panose="05000000000000000000" pitchFamily="2" charset="2"/>
              <a:buChar char="v"/>
            </a:pPr>
            <a:r>
              <a:rPr lang="en-US" sz="2400" dirty="0">
                <a:latin typeface="+mj-lt"/>
              </a:rPr>
              <a:t>PSESD Racial Equity Policy implementation</a:t>
            </a:r>
          </a:p>
          <a:p>
            <a:pPr marL="285750" indent="-285750">
              <a:lnSpc>
                <a:spcPct val="150000"/>
              </a:lnSpc>
              <a:buFont typeface="Wingdings" panose="05000000000000000000" pitchFamily="2" charset="2"/>
              <a:buChar char="v"/>
            </a:pPr>
            <a:r>
              <a:rPr lang="en-US" sz="2400" dirty="0">
                <a:latin typeface="+mj-lt"/>
              </a:rPr>
              <a:t>Alignment of Board policies to Antiracist Multicultural Organization</a:t>
            </a:r>
          </a:p>
          <a:p>
            <a:pPr marL="285750" indent="-285750">
              <a:lnSpc>
                <a:spcPct val="150000"/>
              </a:lnSpc>
              <a:buFont typeface="Wingdings" panose="05000000000000000000" pitchFamily="2" charset="2"/>
              <a:buChar char="v"/>
            </a:pPr>
            <a:r>
              <a:rPr lang="en-US" sz="2400" dirty="0">
                <a:latin typeface="+mj-lt"/>
              </a:rPr>
              <a:t>Transformation Team</a:t>
            </a:r>
          </a:p>
          <a:p>
            <a:pPr marL="285750" indent="-285750">
              <a:lnSpc>
                <a:spcPct val="150000"/>
              </a:lnSpc>
              <a:buFont typeface="Wingdings" panose="05000000000000000000" pitchFamily="2" charset="2"/>
              <a:buChar char="v"/>
            </a:pPr>
            <a:r>
              <a:rPr lang="en-US" sz="2400" dirty="0">
                <a:latin typeface="+mj-lt"/>
              </a:rPr>
              <a:t>Caucusing</a:t>
            </a:r>
          </a:p>
          <a:p>
            <a:endParaRPr lang="en-US" sz="1900" dirty="0">
              <a:latin typeface="+mj-lt"/>
            </a:endParaRPr>
          </a:p>
        </p:txBody>
      </p:sp>
      <p:pic>
        <p:nvPicPr>
          <p:cNvPr id="5" name="Picture 4">
            <a:extLst>
              <a:ext uri="{FF2B5EF4-FFF2-40B4-BE49-F238E27FC236}">
                <a16:creationId xmlns:a16="http://schemas.microsoft.com/office/drawing/2014/main" xmlns="" id="{065235E9-EEB2-4363-A4A0-E6C103DAE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7" y="5943600"/>
            <a:ext cx="1765300" cy="838200"/>
          </a:xfrm>
          <a:prstGeom prst="rect">
            <a:avLst/>
          </a:prstGeom>
        </p:spPr>
      </p:pic>
      <p:pic>
        <p:nvPicPr>
          <p:cNvPr id="7" name="Picture 6" descr="A child posing for the camera&#10;&#10;Description generated with very high confidence">
            <a:extLst>
              <a:ext uri="{FF2B5EF4-FFF2-40B4-BE49-F238E27FC236}">
                <a16:creationId xmlns:a16="http://schemas.microsoft.com/office/drawing/2014/main" xmlns="" id="{D37320D5-1C8A-4302-91FC-33F3464E9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457" y="3197530"/>
            <a:ext cx="5404124" cy="2980504"/>
          </a:xfrm>
          <a:prstGeom prst="rect">
            <a:avLst/>
          </a:prstGeom>
        </p:spPr>
      </p:pic>
    </p:spTree>
    <p:extLst>
      <p:ext uri="{BB962C8B-B14F-4D97-AF65-F5344CB8AC3E}">
        <p14:creationId xmlns:p14="http://schemas.microsoft.com/office/powerpoint/2010/main" val="13331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Regional Work</a:t>
            </a:r>
          </a:p>
        </p:txBody>
      </p:sp>
      <p:sp>
        <p:nvSpPr>
          <p:cNvPr id="4" name="TextBox 3">
            <a:extLst>
              <a:ext uri="{FF2B5EF4-FFF2-40B4-BE49-F238E27FC236}">
                <a16:creationId xmlns:a16="http://schemas.microsoft.com/office/drawing/2014/main" xmlns="" id="{CEDBE1F2-6AD5-442A-AC08-4D792F8928B8}"/>
              </a:ext>
            </a:extLst>
          </p:cNvPr>
          <p:cNvSpPr txBox="1"/>
          <p:nvPr/>
        </p:nvSpPr>
        <p:spPr>
          <a:xfrm>
            <a:off x="381000" y="6412468"/>
            <a:ext cx="11615201" cy="369332"/>
          </a:xfrm>
          <a:prstGeom prst="rect">
            <a:avLst/>
          </a:prstGeom>
          <a:noFill/>
        </p:spPr>
        <p:txBody>
          <a:bodyPr wrap="square" rtlCol="0">
            <a:spAutoFit/>
          </a:bodyPr>
          <a:lstStyle/>
          <a:p>
            <a:pPr algn="ctr"/>
            <a:r>
              <a:rPr lang="en-US" b="1" dirty="0">
                <a:latin typeface="+mj-lt"/>
              </a:rPr>
              <a:t>Success for Each Child &amp; Eliminate the Opportunity Gap by leading with Racial Equity</a:t>
            </a:r>
          </a:p>
        </p:txBody>
      </p:sp>
      <p:sp>
        <p:nvSpPr>
          <p:cNvPr id="6" name="TextBox 5">
            <a:extLst>
              <a:ext uri="{FF2B5EF4-FFF2-40B4-BE49-F238E27FC236}">
                <a16:creationId xmlns:a16="http://schemas.microsoft.com/office/drawing/2014/main" xmlns="" id="{F0051488-A72A-4BE4-B4F0-37DD9B0686C2}"/>
              </a:ext>
            </a:extLst>
          </p:cNvPr>
          <p:cNvSpPr txBox="1"/>
          <p:nvPr/>
        </p:nvSpPr>
        <p:spPr>
          <a:xfrm>
            <a:off x="1104900" y="1482588"/>
            <a:ext cx="10497686" cy="4477508"/>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400" dirty="0">
                <a:latin typeface="+mj-lt"/>
              </a:rPr>
              <a:t>Collaboration with Road Map school districts</a:t>
            </a:r>
          </a:p>
          <a:p>
            <a:pPr marL="285750" indent="-285750">
              <a:lnSpc>
                <a:spcPct val="150000"/>
              </a:lnSpc>
              <a:buFont typeface="Wingdings" panose="05000000000000000000" pitchFamily="2" charset="2"/>
              <a:buChar char="v"/>
            </a:pPr>
            <a:r>
              <a:rPr lang="en-US" sz="2400" dirty="0">
                <a:latin typeface="+mj-lt"/>
              </a:rPr>
              <a:t>Racial Equity Policy development</a:t>
            </a:r>
          </a:p>
          <a:p>
            <a:pPr marL="285750" indent="-285750">
              <a:lnSpc>
                <a:spcPct val="150000"/>
              </a:lnSpc>
              <a:buFont typeface="Wingdings" panose="05000000000000000000" pitchFamily="2" charset="2"/>
              <a:buChar char="v"/>
            </a:pPr>
            <a:r>
              <a:rPr lang="en-US" sz="2400" dirty="0">
                <a:latin typeface="+mj-lt"/>
              </a:rPr>
              <a:t>Diversifying the educator workforce</a:t>
            </a:r>
          </a:p>
          <a:p>
            <a:pPr marL="285750" indent="-285750">
              <a:lnSpc>
                <a:spcPct val="150000"/>
              </a:lnSpc>
              <a:buFont typeface="Wingdings" panose="05000000000000000000" pitchFamily="2" charset="2"/>
              <a:buChar char="v"/>
            </a:pPr>
            <a:r>
              <a:rPr lang="en-US" sz="2400" dirty="0">
                <a:latin typeface="+mj-lt"/>
              </a:rPr>
              <a:t>Reduce discipline disparity</a:t>
            </a:r>
          </a:p>
          <a:p>
            <a:pPr marL="285750" indent="-285750">
              <a:lnSpc>
                <a:spcPct val="150000"/>
              </a:lnSpc>
              <a:buFont typeface="Wingdings" panose="05000000000000000000" pitchFamily="2" charset="2"/>
              <a:buChar char="v"/>
            </a:pPr>
            <a:r>
              <a:rPr lang="en-US" sz="2400" dirty="0">
                <a:latin typeface="+mj-lt"/>
              </a:rPr>
              <a:t>Educator capacity building</a:t>
            </a:r>
          </a:p>
          <a:p>
            <a:pPr marL="285750" indent="-285750">
              <a:lnSpc>
                <a:spcPct val="150000"/>
              </a:lnSpc>
              <a:buFont typeface="Wingdings" panose="05000000000000000000" pitchFamily="2" charset="2"/>
              <a:buChar char="v"/>
            </a:pPr>
            <a:r>
              <a:rPr lang="en-US" sz="2400" dirty="0">
                <a:latin typeface="+mj-lt"/>
              </a:rPr>
              <a:t>Family and Community engagement framework development</a:t>
            </a:r>
          </a:p>
          <a:p>
            <a:pPr marL="285750" indent="-285750">
              <a:lnSpc>
                <a:spcPct val="150000"/>
              </a:lnSpc>
              <a:buFont typeface="Wingdings" panose="05000000000000000000" pitchFamily="2" charset="2"/>
              <a:buChar char="v"/>
            </a:pPr>
            <a:r>
              <a:rPr lang="en-US" sz="2400" dirty="0">
                <a:latin typeface="+mj-lt"/>
              </a:rPr>
              <a:t>Leadership support</a:t>
            </a:r>
          </a:p>
          <a:p>
            <a:pPr marL="285750" indent="-285750">
              <a:lnSpc>
                <a:spcPct val="150000"/>
              </a:lnSpc>
              <a:buFont typeface="Wingdings" panose="05000000000000000000" pitchFamily="2" charset="2"/>
              <a:buChar char="v"/>
            </a:pPr>
            <a:r>
              <a:rPr lang="en-US" sz="2400" dirty="0">
                <a:latin typeface="+mj-lt"/>
              </a:rPr>
              <a:t>Early Learning</a:t>
            </a:r>
          </a:p>
        </p:txBody>
      </p:sp>
      <p:pic>
        <p:nvPicPr>
          <p:cNvPr id="7" name="Picture 6">
            <a:extLst>
              <a:ext uri="{FF2B5EF4-FFF2-40B4-BE49-F238E27FC236}">
                <a16:creationId xmlns:a16="http://schemas.microsoft.com/office/drawing/2014/main" xmlns="" id="{5DEAC87C-8BF4-44EA-8E48-CC27CF5CD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2" y="5985546"/>
            <a:ext cx="1765300" cy="838200"/>
          </a:xfrm>
          <a:prstGeom prst="rect">
            <a:avLst/>
          </a:prstGeom>
        </p:spPr>
      </p:pic>
      <p:pic>
        <p:nvPicPr>
          <p:cNvPr id="9" name="Picture 8" descr="A picture containing tree, outdoor, ground, road&#10;&#10;Description generated with very high confidence">
            <a:extLst>
              <a:ext uri="{FF2B5EF4-FFF2-40B4-BE49-F238E27FC236}">
                <a16:creationId xmlns:a16="http://schemas.microsoft.com/office/drawing/2014/main" xmlns="" id="{B57F32E3-A52F-4442-A2B5-FBA8144178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877" y="1362516"/>
            <a:ext cx="3683518" cy="2912758"/>
          </a:xfrm>
          <a:prstGeom prst="rect">
            <a:avLst/>
          </a:prstGeom>
        </p:spPr>
      </p:pic>
    </p:spTree>
    <p:extLst>
      <p:ext uri="{BB962C8B-B14F-4D97-AF65-F5344CB8AC3E}">
        <p14:creationId xmlns:p14="http://schemas.microsoft.com/office/powerpoint/2010/main" val="281215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Statewide Work</a:t>
            </a:r>
          </a:p>
        </p:txBody>
      </p:sp>
      <p:sp>
        <p:nvSpPr>
          <p:cNvPr id="4" name="TextBox 3">
            <a:extLst>
              <a:ext uri="{FF2B5EF4-FFF2-40B4-BE49-F238E27FC236}">
                <a16:creationId xmlns:a16="http://schemas.microsoft.com/office/drawing/2014/main" xmlns="" id="{CEDBE1F2-6AD5-442A-AC08-4D792F8928B8}"/>
              </a:ext>
            </a:extLst>
          </p:cNvPr>
          <p:cNvSpPr txBox="1"/>
          <p:nvPr/>
        </p:nvSpPr>
        <p:spPr>
          <a:xfrm>
            <a:off x="287640" y="6501723"/>
            <a:ext cx="11615201" cy="369332"/>
          </a:xfrm>
          <a:prstGeom prst="rect">
            <a:avLst/>
          </a:prstGeom>
          <a:noFill/>
        </p:spPr>
        <p:txBody>
          <a:bodyPr wrap="square" rtlCol="0">
            <a:spAutoFit/>
          </a:bodyPr>
          <a:lstStyle/>
          <a:p>
            <a:pPr algn="ctr"/>
            <a:r>
              <a:rPr lang="en-US" b="1" dirty="0">
                <a:latin typeface="+mj-lt"/>
              </a:rPr>
              <a:t>Success for Each Child &amp; Eliminate the Opportunity Gap by leading with Racial Equity</a:t>
            </a:r>
          </a:p>
        </p:txBody>
      </p:sp>
      <p:sp>
        <p:nvSpPr>
          <p:cNvPr id="6" name="TextBox 5">
            <a:extLst>
              <a:ext uri="{FF2B5EF4-FFF2-40B4-BE49-F238E27FC236}">
                <a16:creationId xmlns:a16="http://schemas.microsoft.com/office/drawing/2014/main" xmlns="" id="{F0051488-A72A-4BE4-B4F0-37DD9B0686C2}"/>
              </a:ext>
            </a:extLst>
          </p:cNvPr>
          <p:cNvSpPr txBox="1"/>
          <p:nvPr/>
        </p:nvSpPr>
        <p:spPr>
          <a:xfrm>
            <a:off x="989843" y="1948239"/>
            <a:ext cx="9195725" cy="3369512"/>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2400" dirty="0">
                <a:latin typeface="+mj-lt"/>
              </a:rPr>
              <a:t>Partnerships</a:t>
            </a:r>
          </a:p>
          <a:p>
            <a:pPr marL="285750" indent="-285750">
              <a:lnSpc>
                <a:spcPct val="150000"/>
              </a:lnSpc>
              <a:buFont typeface="Wingdings" panose="05000000000000000000" pitchFamily="2" charset="2"/>
              <a:buChar char="v"/>
            </a:pPr>
            <a:r>
              <a:rPr lang="en-US" sz="2400" dirty="0">
                <a:latin typeface="+mj-lt"/>
              </a:rPr>
              <a:t>Washington Association of Community and Technical Colleges</a:t>
            </a:r>
          </a:p>
          <a:p>
            <a:pPr marL="285750" indent="-285750">
              <a:lnSpc>
                <a:spcPct val="150000"/>
              </a:lnSpc>
              <a:buFont typeface="Wingdings" panose="05000000000000000000" pitchFamily="2" charset="2"/>
              <a:buChar char="v"/>
            </a:pPr>
            <a:r>
              <a:rPr lang="en-US" sz="2400" dirty="0">
                <a:latin typeface="+mj-lt"/>
              </a:rPr>
              <a:t>Community College Presidents’ Retreat</a:t>
            </a:r>
          </a:p>
          <a:p>
            <a:pPr marL="285750" indent="-285750">
              <a:lnSpc>
                <a:spcPct val="150000"/>
              </a:lnSpc>
              <a:buFont typeface="Wingdings" panose="05000000000000000000" pitchFamily="2" charset="2"/>
              <a:buChar char="v"/>
            </a:pPr>
            <a:r>
              <a:rPr lang="en-US" sz="2400" dirty="0">
                <a:latin typeface="+mj-lt"/>
              </a:rPr>
              <a:t>State Board of Education</a:t>
            </a:r>
          </a:p>
          <a:p>
            <a:pPr marL="285750" indent="-285750">
              <a:lnSpc>
                <a:spcPct val="150000"/>
              </a:lnSpc>
              <a:buFont typeface="Wingdings" panose="05000000000000000000" pitchFamily="2" charset="2"/>
              <a:buChar char="v"/>
            </a:pPr>
            <a:r>
              <a:rPr lang="en-US" sz="2400" dirty="0">
                <a:latin typeface="+mj-lt"/>
              </a:rPr>
              <a:t>Washington State School Directors’ Association</a:t>
            </a:r>
          </a:p>
          <a:p>
            <a:pPr marL="285750" indent="-285750">
              <a:lnSpc>
                <a:spcPct val="150000"/>
              </a:lnSpc>
              <a:buFont typeface="Wingdings" panose="05000000000000000000" pitchFamily="2" charset="2"/>
              <a:buChar char="v"/>
            </a:pPr>
            <a:r>
              <a:rPr lang="en-US" sz="2400" dirty="0">
                <a:latin typeface="+mj-lt"/>
              </a:rPr>
              <a:t>Washington State Charter School Commission</a:t>
            </a:r>
          </a:p>
        </p:txBody>
      </p:sp>
      <p:pic>
        <p:nvPicPr>
          <p:cNvPr id="5" name="Picture 4">
            <a:extLst>
              <a:ext uri="{FF2B5EF4-FFF2-40B4-BE49-F238E27FC236}">
                <a16:creationId xmlns:a16="http://schemas.microsoft.com/office/drawing/2014/main" xmlns="" id="{C3ABC2D6-E3AC-4BB9-8911-AD97DBD94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6050" y="5593822"/>
            <a:ext cx="1765300" cy="838200"/>
          </a:xfrm>
          <a:prstGeom prst="rect">
            <a:avLst/>
          </a:prstGeom>
        </p:spPr>
      </p:pic>
      <p:pic>
        <p:nvPicPr>
          <p:cNvPr id="7" name="Picture 6" descr="A group of people posing for a photo&#10;&#10;Description generated with very high confidence">
            <a:extLst>
              <a:ext uri="{FF2B5EF4-FFF2-40B4-BE49-F238E27FC236}">
                <a16:creationId xmlns:a16="http://schemas.microsoft.com/office/drawing/2014/main" xmlns="" id="{9278C8AE-2D56-4114-98D3-83976F954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421" y="275518"/>
            <a:ext cx="4785507" cy="2145066"/>
          </a:xfrm>
          <a:prstGeom prst="rect">
            <a:avLst/>
          </a:prstGeom>
        </p:spPr>
      </p:pic>
    </p:spTree>
    <p:extLst>
      <p:ext uri="{BB962C8B-B14F-4D97-AF65-F5344CB8AC3E}">
        <p14:creationId xmlns:p14="http://schemas.microsoft.com/office/powerpoint/2010/main" val="394362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12758" y="-573504"/>
            <a:ext cx="9943342" cy="2219691"/>
          </a:xfrm>
        </p:spPr>
        <p:txBody>
          <a:bodyPr anchor="ctr">
            <a:normAutofit/>
          </a:bodyPr>
          <a:lstStyle/>
          <a:p>
            <a:r>
              <a:rPr lang="en-US" sz="3800" cap="none" dirty="0">
                <a:solidFill>
                  <a:schemeClr val="bg1"/>
                </a:solidFill>
              </a:rPr>
              <a:t>Educational Service Districts:  In Service of Equity and Opportunity for ALL Students</a:t>
            </a:r>
          </a:p>
        </p:txBody>
      </p:sp>
      <p:pic>
        <p:nvPicPr>
          <p:cNvPr id="9" name="Picture 8" descr="A group of people posing for a photo&#10;&#10;Description generated with very high confidence">
            <a:extLst>
              <a:ext uri="{FF2B5EF4-FFF2-40B4-BE49-F238E27FC236}">
                <a16:creationId xmlns:a16="http://schemas.microsoft.com/office/drawing/2014/main" xmlns="" id="{5FE1A41F-BCA8-438C-B085-2958D29F7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714" y="1646187"/>
            <a:ext cx="8842807" cy="3416319"/>
          </a:xfrm>
          <a:prstGeom prst="rect">
            <a:avLst/>
          </a:prstGeom>
        </p:spPr>
      </p:pic>
      <p:pic>
        <p:nvPicPr>
          <p:cNvPr id="5" name="Picture 4"/>
          <p:cNvPicPr>
            <a:picLocks noChangeAspect="1"/>
          </p:cNvPicPr>
          <p:nvPr/>
        </p:nvPicPr>
        <p:blipFill>
          <a:blip r:embed="rId4"/>
          <a:stretch>
            <a:fillRect/>
          </a:stretch>
        </p:blipFill>
        <p:spPr>
          <a:xfrm>
            <a:off x="299804" y="5958005"/>
            <a:ext cx="2383436" cy="679279"/>
          </a:xfrm>
          <a:prstGeom prst="rect">
            <a:avLst/>
          </a:prstGeom>
        </p:spPr>
      </p:pic>
    </p:spTree>
    <p:extLst>
      <p:ext uri="{BB962C8B-B14F-4D97-AF65-F5344CB8AC3E}">
        <p14:creationId xmlns:p14="http://schemas.microsoft.com/office/powerpoint/2010/main" val="113927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179A3E-1A21-1640-B32F-BE559B3F61E9}"/>
              </a:ext>
            </a:extLst>
          </p:cNvPr>
          <p:cNvSpPr>
            <a:spLocks noGrp="1"/>
          </p:cNvSpPr>
          <p:nvPr>
            <p:ph type="title"/>
          </p:nvPr>
        </p:nvSpPr>
        <p:spPr/>
        <p:txBody>
          <a:bodyPr/>
          <a:lstStyle/>
          <a:p>
            <a:r>
              <a:rPr lang="en-US" dirty="0"/>
              <a:t>Following slides for reference only</a:t>
            </a:r>
          </a:p>
        </p:txBody>
      </p:sp>
    </p:spTree>
    <p:extLst>
      <p:ext uri="{BB962C8B-B14F-4D97-AF65-F5344CB8AC3E}">
        <p14:creationId xmlns:p14="http://schemas.microsoft.com/office/powerpoint/2010/main" val="1322865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a:t>RCW  </a:t>
            </a:r>
            <a:r>
              <a:rPr lang="en-US" b="1" dirty="0">
                <a:hlinkClick r:id="rId2"/>
              </a:rPr>
              <a:t>28A.310.010</a:t>
            </a:r>
            <a:endParaRPr lang="en-US" b="1" dirty="0"/>
          </a:p>
          <a:p>
            <a:r>
              <a:rPr lang="en-US" b="1" dirty="0"/>
              <a:t>Purpose.</a:t>
            </a:r>
          </a:p>
          <a:p>
            <a:r>
              <a:rPr lang="en-US" dirty="0"/>
              <a:t>It shall be the intent and purpose of this chapter to establish educational service districts as regional agencies which are intended to:</a:t>
            </a:r>
          </a:p>
          <a:p>
            <a:r>
              <a:rPr lang="en-US" dirty="0"/>
              <a:t>(1) Provide cooperative and informational services to local school districts;</a:t>
            </a:r>
          </a:p>
          <a:p>
            <a:r>
              <a:rPr lang="en-US" dirty="0"/>
              <a:t>(2) Assist the superintendent of public instruction and the state board of education in the performance of their respective statutory or constitutional duties; and</a:t>
            </a:r>
          </a:p>
          <a:p>
            <a:r>
              <a:rPr lang="en-US" dirty="0"/>
              <a:t>(3) Provide services to school districts and to the Washington state center for childhood deafness and hearing loss and the school for the blind to assure equal educational opportunities.</a:t>
            </a:r>
          </a:p>
          <a:p>
            <a:endParaRPr lang="en-US" dirty="0"/>
          </a:p>
        </p:txBody>
      </p:sp>
    </p:spTree>
    <p:extLst>
      <p:ext uri="{BB962C8B-B14F-4D97-AF65-F5344CB8AC3E}">
        <p14:creationId xmlns:p14="http://schemas.microsoft.com/office/powerpoint/2010/main" val="523011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b="1" dirty="0"/>
              <a:t>RCW  </a:t>
            </a:r>
            <a:r>
              <a:rPr lang="en-US" b="1" dirty="0">
                <a:hlinkClick r:id="rId2"/>
              </a:rPr>
              <a:t>28A.310.340</a:t>
            </a:r>
            <a:endParaRPr lang="en-US" b="1" dirty="0"/>
          </a:p>
          <a:p>
            <a:r>
              <a:rPr lang="en-US" b="1" dirty="0"/>
              <a:t>Identification of core services for budget purposes—Generally.</a:t>
            </a:r>
          </a:p>
          <a:p>
            <a:r>
              <a:rPr lang="en-US" dirty="0"/>
              <a:t>It is the intent of the legislature that a basic core of uniform services be provided by educational service districts and be identified in statute so that biennial budget requests for educational service districts may be based upon measurable goals and needs. Educational service districts as noted in RCW  </a:t>
            </a:r>
            <a:r>
              <a:rPr lang="en-US" b="1" dirty="0">
                <a:hlinkClick r:id="rId3"/>
              </a:rPr>
              <a:t>28A.310.010</a:t>
            </a:r>
            <a:r>
              <a:rPr lang="en-US" dirty="0"/>
              <a:t>, are intended primarily to:</a:t>
            </a:r>
          </a:p>
          <a:p>
            <a:r>
              <a:rPr lang="en-US" dirty="0"/>
              <a:t>(1) Provide cooperative and informational services to local districts and to perform functions for those districts when such functions are more effectively or economically administered from the regional level;</a:t>
            </a:r>
          </a:p>
          <a:p>
            <a:r>
              <a:rPr lang="en-US" dirty="0"/>
              <a:t>(2) Assist the state educational agencies, office of superintendent of public instruction and the state board of education in the legal performance of their duties; and</a:t>
            </a:r>
          </a:p>
          <a:p>
            <a:r>
              <a:rPr lang="en-US" dirty="0"/>
              <a:t>(3) Assist in providing pupils with equal educational opportunities.</a:t>
            </a:r>
          </a:p>
          <a:p>
            <a:endParaRPr lang="en-US" dirty="0"/>
          </a:p>
        </p:txBody>
      </p:sp>
    </p:spTree>
    <p:extLst>
      <p:ext uri="{BB962C8B-B14F-4D97-AF65-F5344CB8AC3E}">
        <p14:creationId xmlns:p14="http://schemas.microsoft.com/office/powerpoint/2010/main" val="601494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RCW  </a:t>
            </a:r>
            <a:r>
              <a:rPr lang="en-US" b="1" dirty="0">
                <a:hlinkClick r:id="rId2"/>
              </a:rPr>
              <a:t>28A.310.430</a:t>
            </a:r>
            <a:endParaRPr lang="en-US" b="1" dirty="0"/>
          </a:p>
          <a:p>
            <a:r>
              <a:rPr lang="en-US" b="1" dirty="0"/>
              <a:t>Local school district superintendents to advise board and superintendent.</a:t>
            </a:r>
          </a:p>
          <a:p>
            <a:r>
              <a:rPr lang="en-US" dirty="0"/>
              <a:t>The superintendents of all local school districts within an educational service district shall serve in an advisory capacity to the educational service district board and superintendent in matters pertaining to budgets, programs, policy, and staff.</a:t>
            </a:r>
          </a:p>
          <a:p>
            <a:endParaRPr lang="en-US" dirty="0"/>
          </a:p>
        </p:txBody>
      </p:sp>
    </p:spTree>
    <p:extLst>
      <p:ext uri="{BB962C8B-B14F-4D97-AF65-F5344CB8AC3E}">
        <p14:creationId xmlns:p14="http://schemas.microsoft.com/office/powerpoint/2010/main" val="1117661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RCW  </a:t>
            </a:r>
            <a:r>
              <a:rPr lang="en-US" b="1" dirty="0">
                <a:hlinkClick r:id="rId2"/>
              </a:rPr>
              <a:t>28A.310.470</a:t>
            </a:r>
            <a:endParaRPr lang="en-US" b="1" dirty="0"/>
          </a:p>
          <a:p>
            <a:r>
              <a:rPr lang="en-US" b="1" dirty="0"/>
              <a:t>Delegation to ESD of SPI program, project or service—Contract.</a:t>
            </a:r>
          </a:p>
          <a:p>
            <a:r>
              <a:rPr lang="en-US" dirty="0"/>
              <a:t>The superintendent of public instruction may delegate to any educational service district or combination of educational service districts all or any portion of a program, project, or service authorized or directed by the legislature to be performed by the superintendent of public instruction: PROVIDED, That any such delegation shall be by contract pursuant to chapter  </a:t>
            </a:r>
            <a:r>
              <a:rPr lang="en-US" b="1" dirty="0">
                <a:hlinkClick r:id="rId3"/>
              </a:rPr>
              <a:t>39.34</a:t>
            </a:r>
            <a:r>
              <a:rPr lang="en-US" dirty="0"/>
              <a:t> RCW, as now or hereafter amended.</a:t>
            </a:r>
          </a:p>
          <a:p>
            <a:endParaRPr lang="en-US" dirty="0"/>
          </a:p>
        </p:txBody>
      </p:sp>
    </p:spTree>
    <p:extLst>
      <p:ext uri="{BB962C8B-B14F-4D97-AF65-F5344CB8AC3E}">
        <p14:creationId xmlns:p14="http://schemas.microsoft.com/office/powerpoint/2010/main" val="492428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4900" y="76200"/>
            <a:ext cx="9980682" cy="1096962"/>
          </a:xfrm>
        </p:spPr>
        <p:txBody>
          <a:bodyPr>
            <a:normAutofit/>
          </a:bodyPr>
          <a:lstStyle/>
          <a:p>
            <a:r>
              <a:rPr lang="en-US" sz="4800" dirty="0"/>
              <a:t>Questions for today:</a:t>
            </a:r>
          </a:p>
        </p:txBody>
      </p:sp>
      <p:sp>
        <p:nvSpPr>
          <p:cNvPr id="14" name="Content Placeholder 13"/>
          <p:cNvSpPr>
            <a:spLocks noGrp="1"/>
          </p:cNvSpPr>
          <p:nvPr>
            <p:ph idx="1"/>
          </p:nvPr>
        </p:nvSpPr>
        <p:spPr>
          <a:xfrm>
            <a:off x="1103382" y="1324893"/>
            <a:ext cx="9982200" cy="5042825"/>
          </a:xfrm>
        </p:spPr>
        <p:txBody>
          <a:bodyPr>
            <a:noAutofit/>
          </a:bodyPr>
          <a:lstStyle/>
          <a:p>
            <a:pPr>
              <a:lnSpc>
                <a:spcPct val="150000"/>
              </a:lnSpc>
            </a:pPr>
            <a:r>
              <a:rPr lang="en-US" sz="3600" dirty="0">
                <a:latin typeface="+mj-lt"/>
              </a:rPr>
              <a:t>What is the function of ESDs, including their general duties and reporting requirements?</a:t>
            </a:r>
          </a:p>
          <a:p>
            <a:pPr>
              <a:lnSpc>
                <a:spcPct val="150000"/>
              </a:lnSpc>
            </a:pPr>
            <a:r>
              <a:rPr lang="en-US" sz="3600" dirty="0">
                <a:latin typeface="+mj-lt"/>
              </a:rPr>
              <a:t>When were they established?</a:t>
            </a:r>
          </a:p>
          <a:p>
            <a:pPr>
              <a:lnSpc>
                <a:spcPct val="150000"/>
              </a:lnSpc>
            </a:pPr>
            <a:r>
              <a:rPr lang="en-US" sz="3600" dirty="0">
                <a:latin typeface="+mj-lt"/>
              </a:rPr>
              <a:t>How were they established?</a:t>
            </a:r>
          </a:p>
          <a:p>
            <a:pPr>
              <a:lnSpc>
                <a:spcPct val="150000"/>
              </a:lnSpc>
            </a:pPr>
            <a:r>
              <a:rPr lang="en-US" sz="3600" dirty="0">
                <a:latin typeface="+mj-lt"/>
              </a:rPr>
              <a:t>Where is the authority for their functions?</a:t>
            </a:r>
          </a:p>
        </p:txBody>
      </p:sp>
      <p:pic>
        <p:nvPicPr>
          <p:cNvPr id="6" name="Picture 5" descr="A group of people posing for the camera&#10;&#10;Description generated with very high confidence">
            <a:extLst>
              <a:ext uri="{FF2B5EF4-FFF2-40B4-BE49-F238E27FC236}">
                <a16:creationId xmlns:a16="http://schemas.microsoft.com/office/drawing/2014/main" xmlns="" id="{AA9C253C-CF3C-43B9-84AB-BC3E454AC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42384">
            <a:off x="8574771" y="3550400"/>
            <a:ext cx="2692480" cy="1798577"/>
          </a:xfrm>
          <a:prstGeom prst="rect">
            <a:avLst/>
          </a:prstGeom>
        </p:spPr>
      </p:pic>
      <p:pic>
        <p:nvPicPr>
          <p:cNvPr id="7" name="Picture 6"/>
          <p:cNvPicPr>
            <a:picLocks noChangeAspect="1"/>
          </p:cNvPicPr>
          <p:nvPr/>
        </p:nvPicPr>
        <p:blipFill>
          <a:blip r:embed="rId3"/>
          <a:stretch>
            <a:fillRect/>
          </a:stretch>
        </p:blipFill>
        <p:spPr>
          <a:xfrm>
            <a:off x="9563725" y="6047946"/>
            <a:ext cx="2383436" cy="679279"/>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RCW  </a:t>
            </a:r>
            <a:r>
              <a:rPr lang="en-US" b="1" dirty="0">
                <a:hlinkClick r:id="rId2"/>
              </a:rPr>
              <a:t>28A.310.480</a:t>
            </a:r>
            <a:endParaRPr lang="en-US" b="1" dirty="0"/>
          </a:p>
          <a:p>
            <a:r>
              <a:rPr lang="en-US" b="1" dirty="0"/>
              <a:t>Delegation to ESD of state board of education program, project or service—Contract.</a:t>
            </a:r>
          </a:p>
          <a:p>
            <a:r>
              <a:rPr lang="en-US" dirty="0"/>
              <a:t>The state board of education may delegate to any educational service district or combination of educational service districts all or any portion of a program, project, or service authorized or directed by the legislature to be performed by the state board of education: PROVIDED, That any such delegation shall be by contract pursuant to chapter  </a:t>
            </a:r>
            <a:r>
              <a:rPr lang="en-US" b="1" dirty="0">
                <a:hlinkClick r:id="rId3"/>
              </a:rPr>
              <a:t>39.34</a:t>
            </a:r>
            <a:r>
              <a:rPr lang="en-US" dirty="0"/>
              <a:t> RCW, as now or hereafter amended.</a:t>
            </a:r>
          </a:p>
          <a:p>
            <a:endParaRPr lang="en-US" dirty="0"/>
          </a:p>
        </p:txBody>
      </p:sp>
    </p:spTree>
    <p:extLst>
      <p:ext uri="{BB962C8B-B14F-4D97-AF65-F5344CB8AC3E}">
        <p14:creationId xmlns:p14="http://schemas.microsoft.com/office/powerpoint/2010/main" val="1998585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generated with high confidence">
            <a:extLst>
              <a:ext uri="{FF2B5EF4-FFF2-40B4-BE49-F238E27FC236}">
                <a16:creationId xmlns:a16="http://schemas.microsoft.com/office/drawing/2014/main" xmlns="" id="{EA7E067F-311D-4A5F-89C4-97E2A0EA1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93388">
            <a:off x="377218" y="2806118"/>
            <a:ext cx="3213670" cy="2139386"/>
          </a:xfrm>
          <a:prstGeom prst="rect">
            <a:avLst/>
          </a:prstGeom>
        </p:spPr>
      </p:pic>
      <p:sp>
        <p:nvSpPr>
          <p:cNvPr id="2" name="Title 1"/>
          <p:cNvSpPr>
            <a:spLocks noGrp="1"/>
          </p:cNvSpPr>
          <p:nvPr>
            <p:ph type="title"/>
          </p:nvPr>
        </p:nvSpPr>
        <p:spPr/>
        <p:txBody>
          <a:bodyPr>
            <a:normAutofit/>
          </a:bodyPr>
          <a:lstStyle/>
          <a:p>
            <a:r>
              <a:rPr lang="en-US" sz="4800" dirty="0"/>
              <a:t>History of Washington ESDs</a:t>
            </a:r>
          </a:p>
        </p:txBody>
      </p:sp>
      <p:graphicFrame>
        <p:nvGraphicFramePr>
          <p:cNvPr id="4" name="Table 3">
            <a:extLst>
              <a:ext uri="{FF2B5EF4-FFF2-40B4-BE49-F238E27FC236}">
                <a16:creationId xmlns:a16="http://schemas.microsoft.com/office/drawing/2014/main" xmlns="" id="{2F4417AA-7397-454B-8060-2B523F0E0D40}"/>
              </a:ext>
            </a:extLst>
          </p:cNvPr>
          <p:cNvGraphicFramePr>
            <a:graphicFrameLocks noGrp="1"/>
          </p:cNvGraphicFramePr>
          <p:nvPr>
            <p:extLst>
              <p:ext uri="{D42A27DB-BD31-4B8C-83A1-F6EECF244321}">
                <p14:modId xmlns:p14="http://schemas.microsoft.com/office/powerpoint/2010/main" val="1084614299"/>
              </p:ext>
            </p:extLst>
          </p:nvPr>
        </p:nvGraphicFramePr>
        <p:xfrm>
          <a:off x="3777521" y="1409075"/>
          <a:ext cx="8266530" cy="5403012"/>
        </p:xfrm>
        <a:graphic>
          <a:graphicData uri="http://schemas.openxmlformats.org/drawingml/2006/table">
            <a:tbl>
              <a:tblPr firstRow="1" bandRow="1">
                <a:tableStyleId>{8A107856-5554-42FB-B03E-39F5DBC370BA}</a:tableStyleId>
              </a:tblPr>
              <a:tblGrid>
                <a:gridCol w="1441767">
                  <a:extLst>
                    <a:ext uri="{9D8B030D-6E8A-4147-A177-3AD203B41FA5}">
                      <a16:colId xmlns:a16="http://schemas.microsoft.com/office/drawing/2014/main" xmlns="" val="4061036381"/>
                    </a:ext>
                  </a:extLst>
                </a:gridCol>
                <a:gridCol w="6824763">
                  <a:extLst>
                    <a:ext uri="{9D8B030D-6E8A-4147-A177-3AD203B41FA5}">
                      <a16:colId xmlns:a16="http://schemas.microsoft.com/office/drawing/2014/main" xmlns="" val="1589646627"/>
                    </a:ext>
                  </a:extLst>
                </a:gridCol>
              </a:tblGrid>
              <a:tr h="771633">
                <a:tc>
                  <a:txBody>
                    <a:bodyPr/>
                    <a:lstStyle/>
                    <a:p>
                      <a:pPr algn="ctr">
                        <a:lnSpc>
                          <a:spcPct val="200000"/>
                        </a:lnSpc>
                        <a:spcBef>
                          <a:spcPts val="600"/>
                        </a:spcBef>
                      </a:pPr>
                      <a:r>
                        <a:rPr lang="en-US" sz="2000" b="1" dirty="0"/>
                        <a:t>1854</a:t>
                      </a:r>
                    </a:p>
                  </a:txBody>
                  <a:tcPr/>
                </a:tc>
                <a:tc>
                  <a:txBody>
                    <a:bodyPr/>
                    <a:lstStyle/>
                    <a:p>
                      <a:r>
                        <a:rPr lang="en-US" sz="2000" b="1" dirty="0"/>
                        <a:t>Office of the County Superintendent was created by statute</a:t>
                      </a:r>
                    </a:p>
                  </a:txBody>
                  <a:tcPr/>
                </a:tc>
                <a:extLst>
                  <a:ext uri="{0D108BD9-81ED-4DB2-BD59-A6C34878D82A}">
                    <a16:rowId xmlns:a16="http://schemas.microsoft.com/office/drawing/2014/main" xmlns="" val="2336452090"/>
                  </a:ext>
                </a:extLst>
              </a:tr>
              <a:tr h="771633">
                <a:tc>
                  <a:txBody>
                    <a:bodyPr/>
                    <a:lstStyle/>
                    <a:p>
                      <a:pPr algn="ctr">
                        <a:lnSpc>
                          <a:spcPct val="200000"/>
                        </a:lnSpc>
                        <a:spcBef>
                          <a:spcPts val="600"/>
                        </a:spcBef>
                      </a:pPr>
                      <a:r>
                        <a:rPr lang="en-US" sz="2000" b="1" i="0" dirty="0"/>
                        <a:t>1909</a:t>
                      </a:r>
                    </a:p>
                  </a:txBody>
                  <a:tcPr/>
                </a:tc>
                <a:tc>
                  <a:txBody>
                    <a:bodyPr/>
                    <a:lstStyle/>
                    <a:p>
                      <a:r>
                        <a:rPr lang="en-US" sz="2000" b="1" dirty="0"/>
                        <a:t>County Boards of Education were created with duties in statute</a:t>
                      </a:r>
                    </a:p>
                  </a:txBody>
                  <a:tcPr/>
                </a:tc>
                <a:extLst>
                  <a:ext uri="{0D108BD9-81ED-4DB2-BD59-A6C34878D82A}">
                    <a16:rowId xmlns:a16="http://schemas.microsoft.com/office/drawing/2014/main" xmlns="" val="2358056764"/>
                  </a:ext>
                </a:extLst>
              </a:tr>
              <a:tr h="771633">
                <a:tc>
                  <a:txBody>
                    <a:bodyPr/>
                    <a:lstStyle/>
                    <a:p>
                      <a:pPr algn="ctr">
                        <a:lnSpc>
                          <a:spcPct val="200000"/>
                        </a:lnSpc>
                        <a:spcBef>
                          <a:spcPts val="600"/>
                        </a:spcBef>
                      </a:pPr>
                      <a:r>
                        <a:rPr lang="en-US" sz="2000" b="1" dirty="0"/>
                        <a:t>1955</a:t>
                      </a:r>
                    </a:p>
                  </a:txBody>
                  <a:tcPr/>
                </a:tc>
                <a:tc>
                  <a:txBody>
                    <a:bodyPr/>
                    <a:lstStyle/>
                    <a:p>
                      <a:r>
                        <a:rPr lang="en-US" sz="2000" b="1" dirty="0"/>
                        <a:t>County board memberships changed to elected lay membership</a:t>
                      </a:r>
                    </a:p>
                  </a:txBody>
                  <a:tcPr/>
                </a:tc>
                <a:extLst>
                  <a:ext uri="{0D108BD9-81ED-4DB2-BD59-A6C34878D82A}">
                    <a16:rowId xmlns:a16="http://schemas.microsoft.com/office/drawing/2014/main" xmlns="" val="1402067238"/>
                  </a:ext>
                </a:extLst>
              </a:tr>
              <a:tr h="947511">
                <a:tc>
                  <a:txBody>
                    <a:bodyPr/>
                    <a:lstStyle/>
                    <a:p>
                      <a:pPr algn="ctr">
                        <a:lnSpc>
                          <a:spcPct val="200000"/>
                        </a:lnSpc>
                        <a:spcBef>
                          <a:spcPts val="600"/>
                        </a:spcBef>
                      </a:pPr>
                      <a:r>
                        <a:rPr lang="en-US" sz="2000" b="1" dirty="0"/>
                        <a:t>1969</a:t>
                      </a:r>
                    </a:p>
                  </a:txBody>
                  <a:tcPr/>
                </a:tc>
                <a:tc>
                  <a:txBody>
                    <a:bodyPr/>
                    <a:lstStyle/>
                    <a:p>
                      <a:r>
                        <a:rPr lang="en-US" sz="2000" b="1" dirty="0"/>
                        <a:t>Legislature passed Intermediate School District Act.  State Board created 14 Intermediate School Districts</a:t>
                      </a:r>
                    </a:p>
                  </a:txBody>
                  <a:tcPr/>
                </a:tc>
                <a:extLst>
                  <a:ext uri="{0D108BD9-81ED-4DB2-BD59-A6C34878D82A}">
                    <a16:rowId xmlns:a16="http://schemas.microsoft.com/office/drawing/2014/main" xmlns="" val="1546553044"/>
                  </a:ext>
                </a:extLst>
              </a:tr>
              <a:tr h="1234636">
                <a:tc>
                  <a:txBody>
                    <a:bodyPr/>
                    <a:lstStyle/>
                    <a:p>
                      <a:pPr algn="ctr">
                        <a:lnSpc>
                          <a:spcPct val="200000"/>
                        </a:lnSpc>
                        <a:spcBef>
                          <a:spcPts val="600"/>
                        </a:spcBef>
                      </a:pPr>
                      <a:r>
                        <a:rPr lang="en-US" sz="2000" b="1" dirty="0"/>
                        <a:t>1969-1977</a:t>
                      </a:r>
                    </a:p>
                  </a:txBody>
                  <a:tcPr/>
                </a:tc>
                <a:tc>
                  <a:txBody>
                    <a:bodyPr/>
                    <a:lstStyle/>
                    <a:p>
                      <a:r>
                        <a:rPr lang="en-US" sz="2000" b="1" dirty="0"/>
                        <a:t>A decade of legislative actions resulted in consolidating 14 service areas to the present nine ESDs</a:t>
                      </a:r>
                    </a:p>
                  </a:txBody>
                  <a:tcPr/>
                </a:tc>
                <a:extLst>
                  <a:ext uri="{0D108BD9-81ED-4DB2-BD59-A6C34878D82A}">
                    <a16:rowId xmlns:a16="http://schemas.microsoft.com/office/drawing/2014/main" xmlns="" val="2823736427"/>
                  </a:ext>
                </a:extLst>
              </a:tr>
              <a:tr h="771633">
                <a:tc>
                  <a:txBody>
                    <a:bodyPr/>
                    <a:lstStyle/>
                    <a:p>
                      <a:pPr algn="ctr">
                        <a:lnSpc>
                          <a:spcPct val="200000"/>
                        </a:lnSpc>
                        <a:spcBef>
                          <a:spcPts val="600"/>
                        </a:spcBef>
                      </a:pPr>
                      <a:r>
                        <a:rPr lang="en-US" sz="2000" b="1" dirty="0"/>
                        <a:t>1981</a:t>
                      </a:r>
                    </a:p>
                  </a:txBody>
                  <a:tcPr/>
                </a:tc>
                <a:tc>
                  <a:txBody>
                    <a:bodyPr/>
                    <a:lstStyle/>
                    <a:p>
                      <a:r>
                        <a:rPr lang="en-US" sz="2000" b="1" dirty="0"/>
                        <a:t>Legislation passed to allow ESDs to provide direct student services</a:t>
                      </a:r>
                    </a:p>
                  </a:txBody>
                  <a:tcPr/>
                </a:tc>
                <a:extLst>
                  <a:ext uri="{0D108BD9-81ED-4DB2-BD59-A6C34878D82A}">
                    <a16:rowId xmlns:a16="http://schemas.microsoft.com/office/drawing/2014/main" xmlns="" val="855921326"/>
                  </a:ext>
                </a:extLst>
              </a:tr>
            </a:tbl>
          </a:graphicData>
        </a:graphic>
      </p:graphicFrame>
      <p:pic>
        <p:nvPicPr>
          <p:cNvPr id="6" name="Picture 5"/>
          <p:cNvPicPr>
            <a:picLocks noChangeAspect="1"/>
          </p:cNvPicPr>
          <p:nvPr/>
        </p:nvPicPr>
        <p:blipFill>
          <a:blip r:embed="rId3"/>
          <a:stretch>
            <a:fillRect/>
          </a:stretch>
        </p:blipFill>
        <p:spPr>
          <a:xfrm>
            <a:off x="288144" y="5869213"/>
            <a:ext cx="2904761" cy="827857"/>
          </a:xfrm>
          <a:prstGeom prst="rect">
            <a:avLst/>
          </a:prstGeom>
        </p:spPr>
      </p:pic>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Purpose of ESDs – RCW28A.310.010</a:t>
            </a:r>
          </a:p>
        </p:txBody>
      </p:sp>
      <p:sp>
        <p:nvSpPr>
          <p:cNvPr id="3" name="Content Placeholder 2"/>
          <p:cNvSpPr>
            <a:spLocks noGrp="1"/>
          </p:cNvSpPr>
          <p:nvPr>
            <p:ph sz="half" idx="1"/>
          </p:nvPr>
        </p:nvSpPr>
        <p:spPr>
          <a:xfrm>
            <a:off x="394593" y="2410769"/>
            <a:ext cx="6672326" cy="3652639"/>
          </a:xfrm>
        </p:spPr>
        <p:txBody>
          <a:bodyPr>
            <a:noAutofit/>
          </a:bodyPr>
          <a:lstStyle/>
          <a:p>
            <a:r>
              <a:rPr lang="en-US" sz="2400" dirty="0">
                <a:latin typeface="+mj-lt"/>
              </a:rPr>
              <a:t>Provide cooperative and informational services to local school districts</a:t>
            </a:r>
          </a:p>
          <a:p>
            <a:r>
              <a:rPr lang="en-US" sz="2400" dirty="0">
                <a:latin typeface="+mj-lt"/>
              </a:rPr>
              <a:t>Assist the Superintendent of Public Instruction and the State Board of Education in the performance of their respective constitutional duties</a:t>
            </a:r>
          </a:p>
          <a:p>
            <a:r>
              <a:rPr lang="en-US" sz="2400" dirty="0">
                <a:latin typeface="+mj-lt"/>
              </a:rPr>
              <a:t>Provide services to school districts to assure </a:t>
            </a:r>
            <a:r>
              <a:rPr lang="en-US" sz="2400" b="1" u="sng" dirty="0">
                <a:latin typeface="+mj-lt"/>
              </a:rPr>
              <a:t>equitable</a:t>
            </a:r>
            <a:r>
              <a:rPr lang="en-US" sz="2400" b="1" dirty="0">
                <a:latin typeface="+mj-lt"/>
              </a:rPr>
              <a:t> </a:t>
            </a:r>
            <a:r>
              <a:rPr lang="en-US" sz="2400" dirty="0">
                <a:latin typeface="+mj-lt"/>
              </a:rPr>
              <a:t>educational opportunities for </a:t>
            </a:r>
            <a:r>
              <a:rPr lang="en-US" sz="2400" b="1" dirty="0">
                <a:latin typeface="+mj-lt"/>
              </a:rPr>
              <a:t>ALL </a:t>
            </a:r>
            <a:r>
              <a:rPr lang="en-US" sz="2400" dirty="0">
                <a:latin typeface="+mj-lt"/>
              </a:rPr>
              <a:t>students</a:t>
            </a:r>
          </a:p>
        </p:txBody>
      </p:sp>
      <p:sp>
        <p:nvSpPr>
          <p:cNvPr id="8" name="TextBox 7">
            <a:extLst>
              <a:ext uri="{FF2B5EF4-FFF2-40B4-BE49-F238E27FC236}">
                <a16:creationId xmlns:a16="http://schemas.microsoft.com/office/drawing/2014/main" xmlns="" id="{A3F467E3-79A2-477F-B96F-BB5C4E4F526A}"/>
              </a:ext>
            </a:extLst>
          </p:cNvPr>
          <p:cNvSpPr txBox="1"/>
          <p:nvPr/>
        </p:nvSpPr>
        <p:spPr>
          <a:xfrm>
            <a:off x="148111" y="1636828"/>
            <a:ext cx="11751200" cy="461665"/>
          </a:xfrm>
          <a:prstGeom prst="rect">
            <a:avLst/>
          </a:prstGeom>
          <a:noFill/>
        </p:spPr>
        <p:txBody>
          <a:bodyPr wrap="square" rtlCol="0">
            <a:spAutoFit/>
          </a:bodyPr>
          <a:lstStyle/>
          <a:p>
            <a:r>
              <a:rPr lang="en-US" sz="2400" i="1" dirty="0">
                <a:latin typeface="+mj-lt"/>
              </a:rPr>
              <a:t>ESDs are considered a political sub-division of the state and are statutorily designed to:</a:t>
            </a:r>
          </a:p>
        </p:txBody>
      </p:sp>
      <p:pic>
        <p:nvPicPr>
          <p:cNvPr id="12" name="Picture 11" descr="A group of people sitting at a table&#10;&#10;Description generated with very high confidence">
            <a:extLst>
              <a:ext uri="{FF2B5EF4-FFF2-40B4-BE49-F238E27FC236}">
                <a16:creationId xmlns:a16="http://schemas.microsoft.com/office/drawing/2014/main" xmlns="" id="{4432287D-E378-4E0A-B994-072847022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950" y="2979999"/>
            <a:ext cx="4602361" cy="2657316"/>
          </a:xfrm>
          <a:prstGeom prst="rect">
            <a:avLst/>
          </a:prstGeom>
        </p:spPr>
      </p:pic>
      <p:pic>
        <p:nvPicPr>
          <p:cNvPr id="7" name="Picture 6"/>
          <p:cNvPicPr>
            <a:picLocks noChangeAspect="1"/>
          </p:cNvPicPr>
          <p:nvPr/>
        </p:nvPicPr>
        <p:blipFill>
          <a:blip r:embed="rId3"/>
          <a:stretch>
            <a:fillRect/>
          </a:stretch>
        </p:blipFill>
        <p:spPr>
          <a:xfrm>
            <a:off x="9563725" y="6047946"/>
            <a:ext cx="2383436" cy="679279"/>
          </a:xfrm>
          <a:prstGeom prst="rect">
            <a:avLst/>
          </a:prstGeom>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Governance at Individual ESDs</a:t>
            </a:r>
          </a:p>
        </p:txBody>
      </p:sp>
      <p:sp>
        <p:nvSpPr>
          <p:cNvPr id="5" name="Content Placeholder 13">
            <a:extLst>
              <a:ext uri="{FF2B5EF4-FFF2-40B4-BE49-F238E27FC236}">
                <a16:creationId xmlns:a16="http://schemas.microsoft.com/office/drawing/2014/main" xmlns="" id="{2426B406-2A48-4B08-AACB-18E6BCB2C46E}"/>
              </a:ext>
            </a:extLst>
          </p:cNvPr>
          <p:cNvSpPr>
            <a:spLocks noGrp="1"/>
          </p:cNvSpPr>
          <p:nvPr>
            <p:ph idx="1"/>
          </p:nvPr>
        </p:nvSpPr>
        <p:spPr>
          <a:xfrm>
            <a:off x="3857436" y="1597088"/>
            <a:ext cx="8145746" cy="5184712"/>
          </a:xfrm>
        </p:spPr>
        <p:txBody>
          <a:bodyPr>
            <a:noAutofit/>
          </a:bodyPr>
          <a:lstStyle/>
          <a:p>
            <a:pPr>
              <a:lnSpc>
                <a:spcPct val="100000"/>
              </a:lnSpc>
              <a:buFont typeface="Wingdings" panose="05000000000000000000" pitchFamily="2" charset="2"/>
              <a:buChar char="Ø"/>
            </a:pPr>
            <a:r>
              <a:rPr lang="en-US" sz="2800" dirty="0">
                <a:latin typeface="+mj-lt"/>
              </a:rPr>
              <a:t>Each ESD is governed by a </a:t>
            </a:r>
            <a:r>
              <a:rPr lang="en-US" sz="2800" b="1" dirty="0">
                <a:latin typeface="+mj-lt"/>
              </a:rPr>
              <a:t>Board of Directors, elected by school board members of the school districts in the ESD region</a:t>
            </a:r>
            <a:r>
              <a:rPr lang="en-US" sz="2800" dirty="0">
                <a:latin typeface="+mj-lt"/>
              </a:rPr>
              <a:t>, for a term of four years</a:t>
            </a:r>
          </a:p>
          <a:p>
            <a:pPr>
              <a:lnSpc>
                <a:spcPct val="100000"/>
              </a:lnSpc>
              <a:buFont typeface="Wingdings" panose="05000000000000000000" pitchFamily="2" charset="2"/>
              <a:buChar char="Ø"/>
            </a:pPr>
            <a:r>
              <a:rPr lang="en-US" sz="2800" dirty="0">
                <a:latin typeface="+mj-lt"/>
              </a:rPr>
              <a:t>Each ESD has a </a:t>
            </a:r>
            <a:r>
              <a:rPr lang="en-US" sz="2800" b="1" dirty="0">
                <a:latin typeface="+mj-lt"/>
              </a:rPr>
              <a:t>Superintendent’s Advisory Council</a:t>
            </a:r>
            <a:r>
              <a:rPr lang="en-US" sz="2800" dirty="0">
                <a:latin typeface="+mj-lt"/>
              </a:rPr>
              <a:t> that approves the annual budget and makes recommendations for ESD service and support</a:t>
            </a:r>
          </a:p>
          <a:p>
            <a:pPr>
              <a:lnSpc>
                <a:spcPct val="100000"/>
              </a:lnSpc>
              <a:buFont typeface="Wingdings" panose="05000000000000000000" pitchFamily="2" charset="2"/>
              <a:buChar char="Ø"/>
            </a:pPr>
            <a:r>
              <a:rPr lang="en-US" sz="2800" dirty="0">
                <a:latin typeface="+mj-lt"/>
              </a:rPr>
              <a:t>Each </a:t>
            </a:r>
            <a:r>
              <a:rPr lang="en-US" sz="2800" b="1" dirty="0">
                <a:latin typeface="+mj-lt"/>
              </a:rPr>
              <a:t>ESD Cooperative is governed by an Advisory Council </a:t>
            </a:r>
            <a:r>
              <a:rPr lang="en-US" sz="2800" dirty="0">
                <a:latin typeface="+mj-lt"/>
              </a:rPr>
              <a:t>mad up of Superintendents in the region							</a:t>
            </a:r>
            <a:r>
              <a:rPr lang="en-US" sz="1600" dirty="0">
                <a:latin typeface="+mj-lt"/>
              </a:rPr>
              <a:t>(RCW 28A.310.430)</a:t>
            </a:r>
          </a:p>
          <a:p>
            <a:pPr marL="0" indent="0" algn="r">
              <a:lnSpc>
                <a:spcPct val="100000"/>
              </a:lnSpc>
              <a:buNone/>
            </a:pPr>
            <a:endParaRPr lang="en-US" sz="3600" dirty="0">
              <a:latin typeface="+mj-lt"/>
            </a:endParaRPr>
          </a:p>
        </p:txBody>
      </p:sp>
      <p:pic>
        <p:nvPicPr>
          <p:cNvPr id="10" name="Picture 9" descr="A group of people posing for the camera&#10;&#10;Description generated with very high confidence">
            <a:extLst>
              <a:ext uri="{FF2B5EF4-FFF2-40B4-BE49-F238E27FC236}">
                <a16:creationId xmlns:a16="http://schemas.microsoft.com/office/drawing/2014/main" xmlns="" id="{45D75134-1757-4D6C-8BE8-86B0A962D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8054"/>
            <a:ext cx="3654592" cy="2404337"/>
          </a:xfrm>
          <a:prstGeom prst="rect">
            <a:avLst/>
          </a:prstGeom>
        </p:spPr>
      </p:pic>
      <p:pic>
        <p:nvPicPr>
          <p:cNvPr id="6" name="Picture 5"/>
          <p:cNvPicPr>
            <a:picLocks noChangeAspect="1"/>
          </p:cNvPicPr>
          <p:nvPr/>
        </p:nvPicPr>
        <p:blipFill>
          <a:blip r:embed="rId3"/>
          <a:stretch>
            <a:fillRect/>
          </a:stretch>
        </p:blipFill>
        <p:spPr>
          <a:xfrm>
            <a:off x="299804" y="5958005"/>
            <a:ext cx="2383436" cy="679279"/>
          </a:xfrm>
          <a:prstGeom prst="rect">
            <a:avLst/>
          </a:prstGeom>
        </p:spPr>
      </p:pic>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Economical Value to Washington Education</a:t>
            </a:r>
          </a:p>
        </p:txBody>
      </p:sp>
      <p:sp>
        <p:nvSpPr>
          <p:cNvPr id="4" name="Text Placeholder 3"/>
          <p:cNvSpPr>
            <a:spLocks noGrp="1"/>
          </p:cNvSpPr>
          <p:nvPr>
            <p:ph type="body" sz="half" idx="2"/>
          </p:nvPr>
        </p:nvSpPr>
        <p:spPr>
          <a:xfrm>
            <a:off x="406400" y="1600200"/>
            <a:ext cx="5079999" cy="5181600"/>
          </a:xfrm>
        </p:spPr>
        <p:txBody>
          <a:bodyPr>
            <a:normAutofit/>
          </a:bodyPr>
          <a:lstStyle/>
          <a:p>
            <a:pPr marL="457200" indent="-457200">
              <a:buFont typeface="Wingdings" panose="05000000000000000000" pitchFamily="2" charset="2"/>
              <a:buChar char="Ø"/>
            </a:pPr>
            <a:r>
              <a:rPr lang="en-US" sz="2800" dirty="0">
                <a:latin typeface="+mj-lt"/>
              </a:rPr>
              <a:t>ESDs leveraged </a:t>
            </a:r>
            <a:r>
              <a:rPr lang="en-US" sz="2800" b="1" dirty="0">
                <a:latin typeface="+mj-lt"/>
              </a:rPr>
              <a:t>$5.1 million</a:t>
            </a:r>
            <a:r>
              <a:rPr lang="en-US" sz="2800" dirty="0">
                <a:latin typeface="+mj-lt"/>
              </a:rPr>
              <a:t> of state allocated core funding into </a:t>
            </a:r>
            <a:r>
              <a:rPr lang="en-US" sz="2800" b="1" dirty="0">
                <a:latin typeface="+mj-lt"/>
              </a:rPr>
              <a:t>$251 million </a:t>
            </a:r>
            <a:r>
              <a:rPr lang="en-US" sz="2800" dirty="0">
                <a:latin typeface="+mj-lt"/>
              </a:rPr>
              <a:t>of needed services for students and schools in Washington.</a:t>
            </a:r>
          </a:p>
          <a:p>
            <a:pPr marL="457200" indent="-457200">
              <a:buFont typeface="Wingdings" panose="05000000000000000000" pitchFamily="2" charset="2"/>
              <a:buChar char="Ø"/>
            </a:pPr>
            <a:endParaRPr lang="en-US" sz="2800" dirty="0">
              <a:latin typeface="+mj-lt"/>
            </a:endParaRPr>
          </a:p>
          <a:p>
            <a:pPr marL="457200" indent="-457200">
              <a:buFont typeface="Wingdings" panose="05000000000000000000" pitchFamily="2" charset="2"/>
              <a:buChar char="Ø"/>
            </a:pPr>
            <a:r>
              <a:rPr lang="en-US" sz="2800" dirty="0">
                <a:latin typeface="+mj-lt"/>
              </a:rPr>
              <a:t>For every </a:t>
            </a:r>
            <a:r>
              <a:rPr lang="en-US" sz="2800" b="1" dirty="0">
                <a:latin typeface="+mj-lt"/>
              </a:rPr>
              <a:t>$1 in core funding, ESDs returned $49 in educational programs and services - $230 for every student</a:t>
            </a:r>
            <a:r>
              <a:rPr lang="en-US" sz="2800" dirty="0">
                <a:latin typeface="+mj-lt"/>
              </a:rPr>
              <a:t> in the state.</a:t>
            </a:r>
          </a:p>
        </p:txBody>
      </p:sp>
      <p:pic>
        <p:nvPicPr>
          <p:cNvPr id="7" name="Picture 6"/>
          <p:cNvPicPr>
            <a:picLocks noChangeAspect="1"/>
          </p:cNvPicPr>
          <p:nvPr/>
        </p:nvPicPr>
        <p:blipFill>
          <a:blip r:embed="rId2"/>
          <a:stretch>
            <a:fillRect/>
          </a:stretch>
        </p:blipFill>
        <p:spPr>
          <a:xfrm>
            <a:off x="5771213" y="1600200"/>
            <a:ext cx="5162863" cy="4893377"/>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34709" y="279530"/>
            <a:ext cx="8788399" cy="955565"/>
          </a:xfrm>
        </p:spPr>
        <p:txBody>
          <a:bodyPr>
            <a:normAutofit/>
          </a:bodyPr>
          <a:lstStyle/>
          <a:p>
            <a:r>
              <a:rPr lang="en-US" sz="4000" b="1" dirty="0">
                <a:solidFill>
                  <a:schemeClr val="bg1"/>
                </a:solidFill>
                <a:latin typeface="+mj-lt"/>
              </a:rPr>
              <a:t>Sources of ESD Revenues:  2016 - 2017</a:t>
            </a:r>
          </a:p>
        </p:txBody>
      </p:sp>
      <p:pic>
        <p:nvPicPr>
          <p:cNvPr id="7" name="Picture 6"/>
          <p:cNvPicPr>
            <a:picLocks noChangeAspect="1"/>
          </p:cNvPicPr>
          <p:nvPr/>
        </p:nvPicPr>
        <p:blipFill>
          <a:blip r:embed="rId2"/>
          <a:stretch>
            <a:fillRect/>
          </a:stretch>
        </p:blipFill>
        <p:spPr>
          <a:xfrm>
            <a:off x="9563725" y="6047946"/>
            <a:ext cx="2383436" cy="679279"/>
          </a:xfrm>
          <a:prstGeom prst="rect">
            <a:avLst/>
          </a:prstGeom>
        </p:spPr>
      </p:pic>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4022" y="906781"/>
            <a:ext cx="7886700" cy="5186363"/>
          </a:xfrm>
          <a:prstGeom prst="rect">
            <a:avLst/>
          </a:prstGeom>
        </p:spPr>
      </p:pic>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Some of the Services Provided by ESDs:</a:t>
            </a:r>
          </a:p>
        </p:txBody>
      </p:sp>
      <p:sp>
        <p:nvSpPr>
          <p:cNvPr id="7" name="TextBox 6">
            <a:extLst>
              <a:ext uri="{FF2B5EF4-FFF2-40B4-BE49-F238E27FC236}">
                <a16:creationId xmlns:a16="http://schemas.microsoft.com/office/drawing/2014/main" xmlns="" id="{E5FD1248-9D9B-414B-8355-A032E3741554}"/>
              </a:ext>
            </a:extLst>
          </p:cNvPr>
          <p:cNvSpPr txBox="1"/>
          <p:nvPr/>
        </p:nvSpPr>
        <p:spPr>
          <a:xfrm rot="21188724">
            <a:off x="266124" y="1944146"/>
            <a:ext cx="3294715" cy="1200329"/>
          </a:xfrm>
          <a:prstGeom prst="rect">
            <a:avLst/>
          </a:prstGeom>
          <a:noFill/>
        </p:spPr>
        <p:txBody>
          <a:bodyPr wrap="square" rtlCol="0">
            <a:spAutoFit/>
          </a:bodyPr>
          <a:lstStyle/>
          <a:p>
            <a:r>
              <a:rPr lang="en-US" b="1" dirty="0">
                <a:latin typeface="+mj-lt"/>
              </a:rPr>
              <a:t>Teacher/staff leadership professional development with a focus on equity and closing identified opportunity gaps</a:t>
            </a:r>
          </a:p>
        </p:txBody>
      </p:sp>
      <p:sp>
        <p:nvSpPr>
          <p:cNvPr id="8" name="TextBox 7">
            <a:extLst>
              <a:ext uri="{FF2B5EF4-FFF2-40B4-BE49-F238E27FC236}">
                <a16:creationId xmlns:a16="http://schemas.microsoft.com/office/drawing/2014/main" xmlns="" id="{77A466B5-7A73-4861-B779-167A951B167A}"/>
              </a:ext>
            </a:extLst>
          </p:cNvPr>
          <p:cNvSpPr txBox="1"/>
          <p:nvPr/>
        </p:nvSpPr>
        <p:spPr>
          <a:xfrm rot="20711185">
            <a:off x="9265362" y="1676847"/>
            <a:ext cx="2646310" cy="923330"/>
          </a:xfrm>
          <a:prstGeom prst="rect">
            <a:avLst/>
          </a:prstGeom>
          <a:noFill/>
        </p:spPr>
        <p:txBody>
          <a:bodyPr wrap="square" rtlCol="0">
            <a:spAutoFit/>
          </a:bodyPr>
          <a:lstStyle/>
          <a:p>
            <a:r>
              <a:rPr lang="en-US" b="1" dirty="0">
                <a:latin typeface="+mj-lt"/>
              </a:rPr>
              <a:t>WSIPC (Washington School Information Processing Cooperative)</a:t>
            </a:r>
          </a:p>
        </p:txBody>
      </p:sp>
      <p:sp>
        <p:nvSpPr>
          <p:cNvPr id="9" name="TextBox 8">
            <a:extLst>
              <a:ext uri="{FF2B5EF4-FFF2-40B4-BE49-F238E27FC236}">
                <a16:creationId xmlns:a16="http://schemas.microsoft.com/office/drawing/2014/main" xmlns="" id="{2CB4F2C0-9E5D-4EAC-BD2A-FC07E2609CE3}"/>
              </a:ext>
            </a:extLst>
          </p:cNvPr>
          <p:cNvSpPr txBox="1"/>
          <p:nvPr/>
        </p:nvSpPr>
        <p:spPr>
          <a:xfrm rot="671753">
            <a:off x="3411365" y="3306178"/>
            <a:ext cx="2646310" cy="646331"/>
          </a:xfrm>
          <a:prstGeom prst="rect">
            <a:avLst/>
          </a:prstGeom>
          <a:noFill/>
        </p:spPr>
        <p:txBody>
          <a:bodyPr wrap="square" rtlCol="0">
            <a:spAutoFit/>
          </a:bodyPr>
          <a:lstStyle/>
          <a:p>
            <a:r>
              <a:rPr lang="en-US" b="1" dirty="0">
                <a:latin typeface="+mj-lt"/>
              </a:rPr>
              <a:t>Operations, fiscal, and technical services</a:t>
            </a:r>
          </a:p>
        </p:txBody>
      </p:sp>
      <p:sp>
        <p:nvSpPr>
          <p:cNvPr id="10" name="TextBox 9">
            <a:extLst>
              <a:ext uri="{FF2B5EF4-FFF2-40B4-BE49-F238E27FC236}">
                <a16:creationId xmlns:a16="http://schemas.microsoft.com/office/drawing/2014/main" xmlns="" id="{ADC9961D-CEA8-4F1A-98EC-0460641B6ACA}"/>
              </a:ext>
            </a:extLst>
          </p:cNvPr>
          <p:cNvSpPr txBox="1"/>
          <p:nvPr/>
        </p:nvSpPr>
        <p:spPr>
          <a:xfrm>
            <a:off x="6095241" y="2936720"/>
            <a:ext cx="2646310" cy="369332"/>
          </a:xfrm>
          <a:prstGeom prst="rect">
            <a:avLst/>
          </a:prstGeom>
          <a:noFill/>
        </p:spPr>
        <p:txBody>
          <a:bodyPr wrap="square" rtlCol="0">
            <a:spAutoFit/>
          </a:bodyPr>
          <a:lstStyle/>
          <a:p>
            <a:r>
              <a:rPr lang="en-US" b="1" dirty="0">
                <a:latin typeface="+mj-lt"/>
              </a:rPr>
              <a:t>Administrative services</a:t>
            </a:r>
          </a:p>
        </p:txBody>
      </p:sp>
      <p:sp>
        <p:nvSpPr>
          <p:cNvPr id="11" name="TextBox 10">
            <a:extLst>
              <a:ext uri="{FF2B5EF4-FFF2-40B4-BE49-F238E27FC236}">
                <a16:creationId xmlns:a16="http://schemas.microsoft.com/office/drawing/2014/main" xmlns="" id="{0AC87FD1-AF9B-4D41-BBB8-D10D1D29B940}"/>
              </a:ext>
            </a:extLst>
          </p:cNvPr>
          <p:cNvSpPr txBox="1"/>
          <p:nvPr/>
        </p:nvSpPr>
        <p:spPr>
          <a:xfrm rot="20897329">
            <a:off x="852076" y="3713186"/>
            <a:ext cx="2646310" cy="646331"/>
          </a:xfrm>
          <a:prstGeom prst="rect">
            <a:avLst/>
          </a:prstGeom>
          <a:noFill/>
        </p:spPr>
        <p:txBody>
          <a:bodyPr wrap="square" rtlCol="0">
            <a:spAutoFit/>
          </a:bodyPr>
          <a:lstStyle/>
          <a:p>
            <a:r>
              <a:rPr lang="en-US" b="1" dirty="0">
                <a:latin typeface="+mj-lt"/>
              </a:rPr>
              <a:t>Grant acquisition and grants management</a:t>
            </a:r>
          </a:p>
        </p:txBody>
      </p:sp>
      <p:sp>
        <p:nvSpPr>
          <p:cNvPr id="12" name="TextBox 11">
            <a:extLst>
              <a:ext uri="{FF2B5EF4-FFF2-40B4-BE49-F238E27FC236}">
                <a16:creationId xmlns:a16="http://schemas.microsoft.com/office/drawing/2014/main" xmlns="" id="{289F375F-98C2-4A39-96FB-85E62886A2EF}"/>
              </a:ext>
            </a:extLst>
          </p:cNvPr>
          <p:cNvSpPr txBox="1"/>
          <p:nvPr/>
        </p:nvSpPr>
        <p:spPr>
          <a:xfrm rot="749273">
            <a:off x="6508723" y="5004757"/>
            <a:ext cx="2646310" cy="923330"/>
          </a:xfrm>
          <a:prstGeom prst="rect">
            <a:avLst/>
          </a:prstGeom>
          <a:noFill/>
        </p:spPr>
        <p:txBody>
          <a:bodyPr wrap="square" rtlCol="0">
            <a:spAutoFit/>
          </a:bodyPr>
          <a:lstStyle/>
          <a:p>
            <a:r>
              <a:rPr lang="en-US" b="1" dirty="0">
                <a:latin typeface="+mj-lt"/>
              </a:rPr>
              <a:t>Technology, computer, and climate science training</a:t>
            </a:r>
          </a:p>
        </p:txBody>
      </p:sp>
      <p:sp>
        <p:nvSpPr>
          <p:cNvPr id="13" name="TextBox 12">
            <a:extLst>
              <a:ext uri="{FF2B5EF4-FFF2-40B4-BE49-F238E27FC236}">
                <a16:creationId xmlns:a16="http://schemas.microsoft.com/office/drawing/2014/main" xmlns="" id="{B0FC73EA-508D-4E2A-BFEB-E1B8AA8DE584}"/>
              </a:ext>
            </a:extLst>
          </p:cNvPr>
          <p:cNvSpPr txBox="1"/>
          <p:nvPr/>
        </p:nvSpPr>
        <p:spPr>
          <a:xfrm>
            <a:off x="6479575" y="3736614"/>
            <a:ext cx="2646310" cy="646331"/>
          </a:xfrm>
          <a:prstGeom prst="rect">
            <a:avLst/>
          </a:prstGeom>
          <a:noFill/>
        </p:spPr>
        <p:txBody>
          <a:bodyPr wrap="square" rtlCol="0">
            <a:spAutoFit/>
          </a:bodyPr>
          <a:lstStyle/>
          <a:p>
            <a:r>
              <a:rPr lang="en-US" b="1" dirty="0">
                <a:latin typeface="+mj-lt"/>
              </a:rPr>
              <a:t>Communications and planning support</a:t>
            </a:r>
          </a:p>
        </p:txBody>
      </p:sp>
      <p:sp>
        <p:nvSpPr>
          <p:cNvPr id="14" name="TextBox 13">
            <a:extLst>
              <a:ext uri="{FF2B5EF4-FFF2-40B4-BE49-F238E27FC236}">
                <a16:creationId xmlns:a16="http://schemas.microsoft.com/office/drawing/2014/main" xmlns="" id="{A99AB51C-8553-4340-B1E5-F4F69D92D93B}"/>
              </a:ext>
            </a:extLst>
          </p:cNvPr>
          <p:cNvSpPr txBox="1"/>
          <p:nvPr/>
        </p:nvSpPr>
        <p:spPr>
          <a:xfrm rot="655566">
            <a:off x="2844378" y="4767799"/>
            <a:ext cx="2646310" cy="646331"/>
          </a:xfrm>
          <a:prstGeom prst="rect">
            <a:avLst/>
          </a:prstGeom>
          <a:noFill/>
        </p:spPr>
        <p:txBody>
          <a:bodyPr wrap="square" rtlCol="0">
            <a:spAutoFit/>
          </a:bodyPr>
          <a:lstStyle/>
          <a:p>
            <a:r>
              <a:rPr lang="en-US" b="1" dirty="0">
                <a:latin typeface="+mj-lt"/>
              </a:rPr>
              <a:t>Early Learning technical assistance</a:t>
            </a:r>
          </a:p>
        </p:txBody>
      </p:sp>
      <p:sp>
        <p:nvSpPr>
          <p:cNvPr id="15" name="TextBox 14">
            <a:extLst>
              <a:ext uri="{FF2B5EF4-FFF2-40B4-BE49-F238E27FC236}">
                <a16:creationId xmlns:a16="http://schemas.microsoft.com/office/drawing/2014/main" xmlns="" id="{854A5E30-5187-430B-95E6-7FA7780C5A64}"/>
              </a:ext>
            </a:extLst>
          </p:cNvPr>
          <p:cNvSpPr txBox="1"/>
          <p:nvPr/>
        </p:nvSpPr>
        <p:spPr>
          <a:xfrm rot="21288958">
            <a:off x="6374809" y="1719671"/>
            <a:ext cx="2646310" cy="646331"/>
          </a:xfrm>
          <a:prstGeom prst="rect">
            <a:avLst/>
          </a:prstGeom>
          <a:noFill/>
        </p:spPr>
        <p:txBody>
          <a:bodyPr wrap="square" rtlCol="0">
            <a:spAutoFit/>
          </a:bodyPr>
          <a:lstStyle/>
          <a:p>
            <a:r>
              <a:rPr lang="en-US" b="1" dirty="0">
                <a:latin typeface="+mj-lt"/>
              </a:rPr>
              <a:t>School construction services</a:t>
            </a:r>
          </a:p>
        </p:txBody>
      </p:sp>
      <p:sp>
        <p:nvSpPr>
          <p:cNvPr id="16" name="TextBox 15">
            <a:extLst>
              <a:ext uri="{FF2B5EF4-FFF2-40B4-BE49-F238E27FC236}">
                <a16:creationId xmlns:a16="http://schemas.microsoft.com/office/drawing/2014/main" xmlns="" id="{8D53336C-C2E1-412B-941A-738DE15B93D4}"/>
              </a:ext>
            </a:extLst>
          </p:cNvPr>
          <p:cNvSpPr txBox="1"/>
          <p:nvPr/>
        </p:nvSpPr>
        <p:spPr>
          <a:xfrm rot="384341">
            <a:off x="9265362" y="3532254"/>
            <a:ext cx="2646310" cy="646331"/>
          </a:xfrm>
          <a:prstGeom prst="rect">
            <a:avLst/>
          </a:prstGeom>
          <a:noFill/>
        </p:spPr>
        <p:txBody>
          <a:bodyPr wrap="square" rtlCol="0">
            <a:spAutoFit/>
          </a:bodyPr>
          <a:lstStyle/>
          <a:p>
            <a:r>
              <a:rPr lang="en-US" b="1" dirty="0">
                <a:latin typeface="+mj-lt"/>
              </a:rPr>
              <a:t>Special education coordination</a:t>
            </a:r>
          </a:p>
        </p:txBody>
      </p:sp>
      <p:sp>
        <p:nvSpPr>
          <p:cNvPr id="17" name="TextBox 16">
            <a:extLst>
              <a:ext uri="{FF2B5EF4-FFF2-40B4-BE49-F238E27FC236}">
                <a16:creationId xmlns:a16="http://schemas.microsoft.com/office/drawing/2014/main" xmlns="" id="{6EC587B4-2BB4-4607-B1F0-3886C646E439}"/>
              </a:ext>
            </a:extLst>
          </p:cNvPr>
          <p:cNvSpPr txBox="1"/>
          <p:nvPr/>
        </p:nvSpPr>
        <p:spPr>
          <a:xfrm>
            <a:off x="3943760" y="1971668"/>
            <a:ext cx="2373856" cy="646331"/>
          </a:xfrm>
          <a:prstGeom prst="rect">
            <a:avLst/>
          </a:prstGeom>
          <a:noFill/>
        </p:spPr>
        <p:txBody>
          <a:bodyPr wrap="square" rtlCol="0">
            <a:spAutoFit/>
          </a:bodyPr>
          <a:lstStyle/>
          <a:p>
            <a:r>
              <a:rPr lang="en-US" b="1" dirty="0">
                <a:latin typeface="+mj-lt"/>
              </a:rPr>
              <a:t>Program evaluation services</a:t>
            </a:r>
          </a:p>
        </p:txBody>
      </p:sp>
      <p:sp>
        <p:nvSpPr>
          <p:cNvPr id="18" name="TextBox 17">
            <a:extLst>
              <a:ext uri="{FF2B5EF4-FFF2-40B4-BE49-F238E27FC236}">
                <a16:creationId xmlns:a16="http://schemas.microsoft.com/office/drawing/2014/main" xmlns="" id="{08D0BAAC-D9AF-44A6-81CD-542CB2CF4F9E}"/>
              </a:ext>
            </a:extLst>
          </p:cNvPr>
          <p:cNvSpPr txBox="1"/>
          <p:nvPr/>
        </p:nvSpPr>
        <p:spPr>
          <a:xfrm rot="974008">
            <a:off x="737558" y="5419742"/>
            <a:ext cx="2569355" cy="369332"/>
          </a:xfrm>
          <a:prstGeom prst="rect">
            <a:avLst/>
          </a:prstGeom>
          <a:noFill/>
        </p:spPr>
        <p:txBody>
          <a:bodyPr wrap="square" rtlCol="0">
            <a:spAutoFit/>
          </a:bodyPr>
          <a:lstStyle/>
          <a:p>
            <a:r>
              <a:rPr lang="en-US" b="1" dirty="0">
                <a:latin typeface="+mj-lt"/>
              </a:rPr>
              <a:t>Accreditation services</a:t>
            </a:r>
          </a:p>
        </p:txBody>
      </p:sp>
      <p:sp>
        <p:nvSpPr>
          <p:cNvPr id="19" name="TextBox 18">
            <a:extLst>
              <a:ext uri="{FF2B5EF4-FFF2-40B4-BE49-F238E27FC236}">
                <a16:creationId xmlns:a16="http://schemas.microsoft.com/office/drawing/2014/main" xmlns="" id="{B2490574-5D82-43FB-B018-524B69587D9E}"/>
              </a:ext>
            </a:extLst>
          </p:cNvPr>
          <p:cNvSpPr txBox="1"/>
          <p:nvPr/>
        </p:nvSpPr>
        <p:spPr>
          <a:xfrm rot="20741998">
            <a:off x="9296592" y="4931653"/>
            <a:ext cx="2646310" cy="923330"/>
          </a:xfrm>
          <a:prstGeom prst="rect">
            <a:avLst/>
          </a:prstGeom>
          <a:noFill/>
        </p:spPr>
        <p:txBody>
          <a:bodyPr wrap="square" rtlCol="0">
            <a:spAutoFit/>
          </a:bodyPr>
          <a:lstStyle/>
          <a:p>
            <a:r>
              <a:rPr lang="en-US" b="1" dirty="0">
                <a:latin typeface="+mj-lt"/>
              </a:rPr>
              <a:t>Student system and student learning support</a:t>
            </a:r>
          </a:p>
        </p:txBody>
      </p:sp>
      <p:sp>
        <p:nvSpPr>
          <p:cNvPr id="20" name="TextBox 19">
            <a:extLst>
              <a:ext uri="{FF2B5EF4-FFF2-40B4-BE49-F238E27FC236}">
                <a16:creationId xmlns:a16="http://schemas.microsoft.com/office/drawing/2014/main" xmlns="" id="{AFEDDF25-65D1-4124-8D78-D1870FD39B75}"/>
              </a:ext>
            </a:extLst>
          </p:cNvPr>
          <p:cNvSpPr txBox="1"/>
          <p:nvPr/>
        </p:nvSpPr>
        <p:spPr>
          <a:xfrm rot="20958339">
            <a:off x="3980748" y="5844333"/>
            <a:ext cx="2646310" cy="646331"/>
          </a:xfrm>
          <a:prstGeom prst="rect">
            <a:avLst/>
          </a:prstGeom>
          <a:noFill/>
        </p:spPr>
        <p:txBody>
          <a:bodyPr wrap="square" rtlCol="0">
            <a:spAutoFit/>
          </a:bodyPr>
          <a:lstStyle/>
          <a:p>
            <a:r>
              <a:rPr lang="en-US" b="1" dirty="0">
                <a:latin typeface="+mj-lt"/>
              </a:rPr>
              <a:t>School Safety/Mental Health Centers</a:t>
            </a:r>
          </a:p>
        </p:txBody>
      </p:sp>
      <p:pic>
        <p:nvPicPr>
          <p:cNvPr id="22" name="Picture 21"/>
          <p:cNvPicPr>
            <a:picLocks noChangeAspect="1"/>
          </p:cNvPicPr>
          <p:nvPr/>
        </p:nvPicPr>
        <p:blipFill>
          <a:blip r:embed="rId2"/>
          <a:stretch>
            <a:fillRect/>
          </a:stretch>
        </p:blipFill>
        <p:spPr>
          <a:xfrm>
            <a:off x="299804" y="5958005"/>
            <a:ext cx="2383436" cy="679279"/>
          </a:xfrm>
          <a:prstGeom prst="rect">
            <a:avLst/>
          </a:prstGeom>
        </p:spPr>
      </p:pic>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4B105E-124C-4109-9E0D-3C2E3C9B5F19}"/>
              </a:ext>
            </a:extLst>
          </p:cNvPr>
          <p:cNvSpPr txBox="1"/>
          <p:nvPr/>
        </p:nvSpPr>
        <p:spPr>
          <a:xfrm>
            <a:off x="3366929" y="102945"/>
            <a:ext cx="8623216" cy="769441"/>
          </a:xfrm>
          <a:prstGeom prst="rect">
            <a:avLst/>
          </a:prstGeom>
          <a:noFill/>
        </p:spPr>
        <p:txBody>
          <a:bodyPr wrap="square" rtlCol="0">
            <a:spAutoFit/>
          </a:bodyPr>
          <a:lstStyle/>
          <a:p>
            <a:r>
              <a:rPr lang="en-US" sz="4400" b="1" dirty="0">
                <a:latin typeface="+mj-lt"/>
              </a:rPr>
              <a:t>Leading With Racial Equity</a:t>
            </a:r>
          </a:p>
        </p:txBody>
      </p:sp>
      <p:pic>
        <p:nvPicPr>
          <p:cNvPr id="6" name="Picture 5" descr="A group of people posing for the camera&#10;&#10;Description generated with very high confidence">
            <a:extLst>
              <a:ext uri="{FF2B5EF4-FFF2-40B4-BE49-F238E27FC236}">
                <a16:creationId xmlns:a16="http://schemas.microsoft.com/office/drawing/2014/main" xmlns="" id="{1A03E5C3-F082-40D5-A448-1C3EFEC35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782" y="872386"/>
            <a:ext cx="4505725" cy="4657945"/>
          </a:xfrm>
          <a:prstGeom prst="rect">
            <a:avLst/>
          </a:prstGeom>
        </p:spPr>
      </p:pic>
      <p:pic>
        <p:nvPicPr>
          <p:cNvPr id="8" name="Picture 7">
            <a:extLst>
              <a:ext uri="{FF2B5EF4-FFF2-40B4-BE49-F238E27FC236}">
                <a16:creationId xmlns:a16="http://schemas.microsoft.com/office/drawing/2014/main" xmlns="" id="{E14E987B-5735-4316-9BB3-C9C15CFEB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90" y="2914848"/>
            <a:ext cx="2410565" cy="2514747"/>
          </a:xfrm>
          <a:prstGeom prst="rect">
            <a:avLst/>
          </a:prstGeom>
        </p:spPr>
      </p:pic>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255</TotalTime>
  <Words>629</Words>
  <Application>Microsoft Macintosh PowerPoint</Application>
  <PresentationFormat>Widescreen</PresentationFormat>
  <Paragraphs>106</Paragraphs>
  <Slides>20</Slides>
  <Notes>2</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Euphemia</vt:lpstr>
      <vt:lpstr>Plantagenet Cherokee</vt:lpstr>
      <vt:lpstr>Wingdings</vt:lpstr>
      <vt:lpstr>Arial</vt:lpstr>
      <vt:lpstr>Academic Literature 16x9</vt:lpstr>
      <vt:lpstr>Briefing House Education Educational Service Districts</vt:lpstr>
      <vt:lpstr>Questions for today:</vt:lpstr>
      <vt:lpstr>History of Washington ESDs</vt:lpstr>
      <vt:lpstr>Purpose of ESDs – RCW28A.310.010</vt:lpstr>
      <vt:lpstr>Governance at Individual ESDs</vt:lpstr>
      <vt:lpstr>Adding Economical Value to Washington Education</vt:lpstr>
      <vt:lpstr>PowerPoint Presentation</vt:lpstr>
      <vt:lpstr>Some of the Services Provided by ESDs:</vt:lpstr>
      <vt:lpstr>PowerPoint Presentation</vt:lpstr>
      <vt:lpstr>PSESD END:</vt:lpstr>
      <vt:lpstr>Internal Work</vt:lpstr>
      <vt:lpstr>Regional Work</vt:lpstr>
      <vt:lpstr>Statewide Work</vt:lpstr>
      <vt:lpstr>Educational Service Districts:  In Service of Equity and Opportunity for ALL Students</vt:lpstr>
      <vt:lpstr>Following slides for reference only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House Education Educational Service Districts</dc:title>
  <dc:creator>Caroline Clement</dc:creator>
  <cp:lastModifiedBy>Dana Anderson</cp:lastModifiedBy>
  <cp:revision>32</cp:revision>
  <dcterms:created xsi:type="dcterms:W3CDTF">2019-01-13T22:54:35Z</dcterms:created>
  <dcterms:modified xsi:type="dcterms:W3CDTF">2019-01-14T18:39:43Z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