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1"/>
    <p:restoredTop sz="65577"/>
  </p:normalViewPr>
  <p:slideViewPr>
    <p:cSldViewPr snapToGrid="0" snapToObjects="1">
      <p:cViewPr varScale="1">
        <p:scale>
          <a:sx n="47" d="100"/>
          <a:sy n="47" d="100"/>
        </p:scale>
        <p:origin x="4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\Documents\AWARE\Data\HYS%20Indicators\AWARE%20HYS%20INDICATOR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WASHINGTON STATE </a:t>
            </a:r>
            <a:r>
              <a:rPr lang="en-US" sz="1400" baseline="0" dirty="0"/>
              <a:t>SCHOOLS: PAST 12 MONTHS DEPRESSION TREND</a:t>
            </a:r>
          </a:p>
          <a:p>
            <a:pPr>
              <a:defRPr/>
            </a:pPr>
            <a:r>
              <a:rPr lang="en-US" sz="1200" baseline="0" dirty="0"/>
              <a:t>% of  8th, 10th, &amp; 12th grade students reporting feeling sad/hopeless for two or more weeks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MH'!$A$12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MH'!$B$11:$D$11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MH'!$B$12:$D$12</c:f>
              <c:numCache>
                <c:formatCode>0.0%</c:formatCode>
                <c:ptCount val="3"/>
                <c:pt idx="0">
                  <c:v>0.25900000000000001</c:v>
                </c:pt>
                <c:pt idx="1">
                  <c:v>0.309</c:v>
                </c:pt>
                <c:pt idx="2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4-442B-B19D-D914AF11E504}"/>
            </c:ext>
          </c:extLst>
        </c:ser>
        <c:ser>
          <c:idx val="1"/>
          <c:order val="1"/>
          <c:tx>
            <c:strRef>
              <c:f>'STATE MH'!$A$13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MH'!$B$11:$D$11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MH'!$B$13:$D$13</c:f>
              <c:numCache>
                <c:formatCode>0.0%</c:formatCode>
                <c:ptCount val="3"/>
                <c:pt idx="0">
                  <c:v>0.27200000000000002</c:v>
                </c:pt>
                <c:pt idx="1">
                  <c:v>0.34899999999999998</c:v>
                </c:pt>
                <c:pt idx="2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4-442B-B19D-D914AF11E504}"/>
            </c:ext>
          </c:extLst>
        </c:ser>
        <c:ser>
          <c:idx val="2"/>
          <c:order val="2"/>
          <c:tx>
            <c:strRef>
              <c:f>'STATE MH'!$A$14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MH'!$B$11:$D$11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MH'!$B$14:$D$14</c:f>
              <c:numCache>
                <c:formatCode>0.0%</c:formatCode>
                <c:ptCount val="3"/>
                <c:pt idx="0">
                  <c:v>0.27700000000000002</c:v>
                </c:pt>
                <c:pt idx="1">
                  <c:v>0.34499999999999997</c:v>
                </c:pt>
                <c:pt idx="2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4-442B-B19D-D914AF11E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17027360"/>
        <c:axId val="-1208908672"/>
      </c:barChart>
      <c:catAx>
        <c:axId val="-11170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8908672"/>
        <c:crosses val="autoZero"/>
        <c:auto val="1"/>
        <c:lblAlgn val="ctr"/>
        <c:lblOffset val="100"/>
        <c:noMultiLvlLbl val="0"/>
      </c:catAx>
      <c:valAx>
        <c:axId val="-120890867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17027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WASHINGTON STATE </a:t>
            </a:r>
            <a:r>
              <a:rPr lang="en-US" sz="1400" baseline="0" dirty="0"/>
              <a:t>SCHOOLS: PAST 12 MONTHS CONSIDERED SUICIDE TREND</a:t>
            </a:r>
          </a:p>
          <a:p>
            <a:pPr>
              <a:defRPr/>
            </a:pPr>
            <a:r>
              <a:rPr lang="en-US" sz="1200" b="0" i="0" baseline="0" dirty="0">
                <a:effectLst/>
              </a:rPr>
              <a:t>% of 8th, 10th, &amp; 12th grade students who reported seriously considering suicide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MH'!$A$19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MH'!$B$18:$D$18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MH'!$B$19:$D$19</c:f>
              <c:numCache>
                <c:formatCode>0.0%</c:formatCode>
                <c:ptCount val="3"/>
                <c:pt idx="0">
                  <c:v>0.16900000000000001</c:v>
                </c:pt>
                <c:pt idx="1">
                  <c:v>0.188</c:v>
                </c:pt>
                <c:pt idx="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9-45B5-978E-C891272E0791}"/>
            </c:ext>
          </c:extLst>
        </c:ser>
        <c:ser>
          <c:idx val="1"/>
          <c:order val="1"/>
          <c:tx>
            <c:strRef>
              <c:f>'STATE MH'!$A$20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MH'!$B$18:$D$18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MH'!$B$20:$D$20</c:f>
              <c:numCache>
                <c:formatCode>0.0%</c:formatCode>
                <c:ptCount val="3"/>
                <c:pt idx="0">
                  <c:v>0.161</c:v>
                </c:pt>
                <c:pt idx="1">
                  <c:v>0.20499999999999999</c:v>
                </c:pt>
                <c:pt idx="2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9-45B5-978E-C891272E0791}"/>
            </c:ext>
          </c:extLst>
        </c:ser>
        <c:ser>
          <c:idx val="2"/>
          <c:order val="2"/>
          <c:tx>
            <c:strRef>
              <c:f>'STATE MH'!$A$21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MH'!$B$18:$D$18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MH'!$B$21:$D$21</c:f>
              <c:numCache>
                <c:formatCode>0.0%</c:formatCode>
                <c:ptCount val="3"/>
                <c:pt idx="0">
                  <c:v>0.16700000000000001</c:v>
                </c:pt>
                <c:pt idx="1">
                  <c:v>0.20599999999999999</c:v>
                </c:pt>
                <c:pt idx="2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9-45B5-978E-C891272E07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28578976"/>
        <c:axId val="-1054678864"/>
      </c:barChart>
      <c:catAx>
        <c:axId val="-15285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54678864"/>
        <c:crosses val="autoZero"/>
        <c:auto val="1"/>
        <c:lblAlgn val="ctr"/>
        <c:lblOffset val="100"/>
        <c:noMultiLvlLbl val="0"/>
      </c:catAx>
      <c:valAx>
        <c:axId val="-105467886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85789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WASHINGTON STATE </a:t>
            </a:r>
            <a:r>
              <a:rPr lang="en-US" sz="1400" baseline="0"/>
              <a:t>SCHOOLS: PAST 12 MONTHS MADE A PLAN TREND</a:t>
            </a:r>
          </a:p>
          <a:p>
            <a:pPr>
              <a:defRPr/>
            </a:pPr>
            <a:r>
              <a:rPr lang="en-US" sz="1200" baseline="0"/>
              <a:t>% of 8th, 10th, &amp; 12th grade students who reported making a plan to commit suicide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MH'!$A$26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MH'!$B$25:$D$25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MH'!$B$26:$D$26</c:f>
              <c:numCache>
                <c:formatCode>0.0%</c:formatCode>
                <c:ptCount val="3"/>
                <c:pt idx="0">
                  <c:v>0.13500000000000001</c:v>
                </c:pt>
                <c:pt idx="1">
                  <c:v>0.14299999999999999</c:v>
                </c:pt>
                <c:pt idx="2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8-43E4-84A2-58AFF3DF7CDB}"/>
            </c:ext>
          </c:extLst>
        </c:ser>
        <c:ser>
          <c:idx val="1"/>
          <c:order val="1"/>
          <c:tx>
            <c:strRef>
              <c:f>'STATE MH'!$A$27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MH'!$B$25:$D$25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MH'!$B$27:$D$27</c:f>
              <c:numCache>
                <c:formatCode>0.0%</c:formatCode>
                <c:ptCount val="3"/>
                <c:pt idx="0">
                  <c:v>0.13900000000000001</c:v>
                </c:pt>
                <c:pt idx="1">
                  <c:v>0.16400000000000001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78-43E4-84A2-58AFF3DF7CDB}"/>
            </c:ext>
          </c:extLst>
        </c:ser>
        <c:ser>
          <c:idx val="2"/>
          <c:order val="2"/>
          <c:tx>
            <c:strRef>
              <c:f>'STATE MH'!$A$28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MH'!$B$25:$D$25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MH'!$B$28:$D$28</c:f>
              <c:numCache>
                <c:formatCode>0.0%</c:formatCode>
                <c:ptCount val="3"/>
                <c:pt idx="0">
                  <c:v>0.13400000000000001</c:v>
                </c:pt>
                <c:pt idx="1">
                  <c:v>0.17</c:v>
                </c:pt>
                <c:pt idx="2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78-43E4-84A2-58AFF3DF7C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29725424"/>
        <c:axId val="-1044770080"/>
      </c:barChart>
      <c:catAx>
        <c:axId val="-152972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4770080"/>
        <c:crosses val="autoZero"/>
        <c:auto val="1"/>
        <c:lblAlgn val="ctr"/>
        <c:lblOffset val="100"/>
        <c:noMultiLvlLbl val="0"/>
      </c:catAx>
      <c:valAx>
        <c:axId val="-10447700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97254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WASHINGTON STATE </a:t>
            </a:r>
            <a:r>
              <a:rPr lang="en-US" sz="1400" baseline="0" dirty="0"/>
              <a:t>SCHOOLS: PAST 12 MONTHS ATTEMPTED SUICIDE TREND</a:t>
            </a:r>
          </a:p>
          <a:p>
            <a:pPr>
              <a:defRPr/>
            </a:pPr>
            <a:r>
              <a:rPr lang="en-US" sz="1200" baseline="0" dirty="0"/>
              <a:t>% of 8th, 10th, &amp; 12th grade students who reported attempting </a:t>
            </a:r>
            <a:r>
              <a:rPr lang="en-US" sz="1200" baseline="0" dirty="0" smtClean="0"/>
              <a:t>suicide one or more times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MH'!$A$33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MH'!$B$32:$D$32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MH'!$B$33:$D$33</c:f>
              <c:numCache>
                <c:formatCode>0.0%</c:formatCode>
                <c:ptCount val="3"/>
                <c:pt idx="0">
                  <c:v>8.4000000000000005E-2</c:v>
                </c:pt>
                <c:pt idx="1">
                  <c:v>7.8E-2</c:v>
                </c:pt>
                <c:pt idx="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2-401D-A992-7AE55D92BB45}"/>
            </c:ext>
          </c:extLst>
        </c:ser>
        <c:ser>
          <c:idx val="1"/>
          <c:order val="1"/>
          <c:tx>
            <c:strRef>
              <c:f>'STATE MH'!$A$34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MH'!$B$32:$D$32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MH'!$B$34:$D$34</c:f>
              <c:numCache>
                <c:formatCode>0.0%</c:formatCode>
                <c:ptCount val="3"/>
                <c:pt idx="0">
                  <c:v>8.8999999999999996E-2</c:v>
                </c:pt>
                <c:pt idx="1">
                  <c:v>0.10199999999999999</c:v>
                </c:pt>
                <c:pt idx="2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2-401D-A992-7AE55D92BB45}"/>
            </c:ext>
          </c:extLst>
        </c:ser>
        <c:ser>
          <c:idx val="2"/>
          <c:order val="2"/>
          <c:tx>
            <c:strRef>
              <c:f>'STATE MH'!$A$35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MH'!$B$32:$D$32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MH'!$B$35:$D$35</c:f>
              <c:numCache>
                <c:formatCode>0.0%</c:formatCode>
                <c:ptCount val="3"/>
                <c:pt idx="0">
                  <c:v>8.3000000000000004E-2</c:v>
                </c:pt>
                <c:pt idx="1">
                  <c:v>0.10100000000000001</c:v>
                </c:pt>
                <c:pt idx="2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2-401D-A992-7AE55D92BB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74580752"/>
        <c:axId val="-1527965760"/>
      </c:barChart>
      <c:catAx>
        <c:axId val="-11745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7965760"/>
        <c:crosses val="autoZero"/>
        <c:auto val="1"/>
        <c:lblAlgn val="ctr"/>
        <c:lblOffset val="100"/>
        <c:noMultiLvlLbl val="0"/>
      </c:catAx>
      <c:valAx>
        <c:axId val="-15279657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45807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WASHINGTON STATE </a:t>
            </a:r>
            <a:r>
              <a:rPr lang="en-US" baseline="0" dirty="0"/>
              <a:t>SCHOOLS: SUICIDE IDEATION/ATTEMPT (LIFETIME) 6TH GRADE TREND</a:t>
            </a:r>
          </a:p>
          <a:p>
            <a:pPr>
              <a:defRPr/>
            </a:pPr>
            <a:r>
              <a:rPr lang="en-US" baseline="0" dirty="0"/>
              <a:t>% of 6th graders responding yes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MH'!$B$38</c:f>
              <c:strCache>
                <c:ptCount val="1"/>
                <c:pt idx="0">
                  <c:v>Suicidal Ideation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'STATE MH'!$A$39:$A$41</c:f>
              <c:numCache>
                <c:formatCode>General</c:formatCod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'STATE MH'!$B$39:$B$41</c:f>
              <c:numCache>
                <c:formatCode>0.0%</c:formatCode>
                <c:ptCount val="3"/>
                <c:pt idx="0">
                  <c:v>0.14499999999999999</c:v>
                </c:pt>
                <c:pt idx="1">
                  <c:v>0.15</c:v>
                </c:pt>
                <c:pt idx="2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0-4DED-BAA1-DE6FF4EECD5D}"/>
            </c:ext>
          </c:extLst>
        </c:ser>
        <c:ser>
          <c:idx val="1"/>
          <c:order val="1"/>
          <c:tx>
            <c:strRef>
              <c:f>'STATE MH'!$C$38</c:f>
              <c:strCache>
                <c:ptCount val="1"/>
                <c:pt idx="0">
                  <c:v>Attempted Suicide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'STATE MH'!$A$39:$A$41</c:f>
              <c:numCache>
                <c:formatCode>General</c:formatCod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'STATE MH'!$C$39:$C$41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4.4999999999999998E-2</c:v>
                </c:pt>
                <c:pt idx="2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0-4DED-BAA1-DE6FF4EECD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45406960"/>
        <c:axId val="-1044679232"/>
      </c:barChart>
      <c:catAx>
        <c:axId val="-10454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4679232"/>
        <c:crosses val="autoZero"/>
        <c:auto val="1"/>
        <c:lblAlgn val="ctr"/>
        <c:lblOffset val="100"/>
        <c:noMultiLvlLbl val="0"/>
      </c:catAx>
      <c:valAx>
        <c:axId val="-10446792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54069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WASHINGTON STATE SCHOOLS: AWARENESS ON WARNING SIGNS OF SUICIDE (LAST YEAR) TREND</a:t>
            </a:r>
          </a:p>
          <a:p>
            <a:pPr>
              <a:defRPr/>
            </a:pPr>
            <a:r>
              <a:rPr lang="en-US" sz="1200" dirty="0"/>
              <a:t>% of 8th, 10th, &amp; 12th grade students who report </a:t>
            </a:r>
            <a:r>
              <a:rPr lang="en-US" sz="1200" dirty="0" smtClean="0"/>
              <a:t>receiving </a:t>
            </a:r>
            <a:r>
              <a:rPr lang="en-US" sz="1200" dirty="0"/>
              <a:t>information about warnings of suicide and how to get help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'STATE MH'!$A$58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MH'!$B$56:$D$56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MH'!$B$58:$D$58</c:f>
              <c:numCache>
                <c:formatCode>0.0%</c:formatCode>
                <c:ptCount val="3"/>
                <c:pt idx="0">
                  <c:v>0.38600000000000001</c:v>
                </c:pt>
                <c:pt idx="1">
                  <c:v>0.53700000000000003</c:v>
                </c:pt>
                <c:pt idx="2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E-4BC7-899E-356343CB9C41}"/>
            </c:ext>
          </c:extLst>
        </c:ser>
        <c:ser>
          <c:idx val="0"/>
          <c:order val="1"/>
          <c:tx>
            <c:strRef>
              <c:f>'STATE MH'!$A$59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MH'!$B$56:$D$56</c:f>
              <c:strCache>
                <c:ptCount val="3"/>
                <c:pt idx="0">
                  <c:v>8TH GRADE</c:v>
                </c:pt>
                <c:pt idx="1">
                  <c:v>10TH GRADE</c:v>
                </c:pt>
                <c:pt idx="2">
                  <c:v>12TH GRADE</c:v>
                </c:pt>
              </c:strCache>
            </c:strRef>
          </c:cat>
          <c:val>
            <c:numRef>
              <c:f>'STATE MH'!$B$59:$D$59</c:f>
              <c:numCache>
                <c:formatCode>0.0%</c:formatCode>
                <c:ptCount val="3"/>
                <c:pt idx="0">
                  <c:v>0.375</c:v>
                </c:pt>
                <c:pt idx="1">
                  <c:v>0.54300000000000004</c:v>
                </c:pt>
                <c:pt idx="2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E-4BC7-899E-356343CB9C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19923504"/>
        <c:axId val="-1055188672"/>
      </c:barChart>
      <c:catAx>
        <c:axId val="-111992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55188672"/>
        <c:crosses val="autoZero"/>
        <c:auto val="1"/>
        <c:lblAlgn val="ctr"/>
        <c:lblOffset val="100"/>
        <c:noMultiLvlLbl val="0"/>
      </c:catAx>
      <c:valAx>
        <c:axId val="-1055188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199235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WASHINGTON</a:t>
            </a:r>
            <a:r>
              <a:rPr lang="en-US" sz="1400" baseline="0" dirty="0"/>
              <a:t> STATE SCHOOLS: PAST 12 MONTHS ADULT TO TURN TO FOR HELP TREND</a:t>
            </a:r>
          </a:p>
          <a:p>
            <a:pPr>
              <a:defRPr/>
            </a:pPr>
            <a:r>
              <a:rPr lang="en-US" sz="1200" baseline="0" dirty="0"/>
              <a:t>% of 6th, 8th, 10th, &amp; 12th grade students </a:t>
            </a:r>
            <a:r>
              <a:rPr lang="en-US" sz="1200" baseline="0" dirty="0" smtClean="0"/>
              <a:t>who </a:t>
            </a:r>
            <a:r>
              <a:rPr lang="en-US" sz="1200" baseline="0" dirty="0"/>
              <a:t>report </a:t>
            </a:r>
            <a:r>
              <a:rPr lang="en-US" sz="1200" baseline="0" dirty="0" smtClean="0"/>
              <a:t>no/unsure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MH'!$A$51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MH'!$B$50:$E$50</c:f>
              <c:strCache>
                <c:ptCount val="4"/>
                <c:pt idx="0">
                  <c:v>6TH GRADE</c:v>
                </c:pt>
                <c:pt idx="1">
                  <c:v>8TH GRADE</c:v>
                </c:pt>
                <c:pt idx="2">
                  <c:v>10TH GRADE</c:v>
                </c:pt>
                <c:pt idx="3">
                  <c:v>12TH GRADE</c:v>
                </c:pt>
              </c:strCache>
            </c:strRef>
          </c:cat>
          <c:val>
            <c:numRef>
              <c:f>'STATE MH'!$B$51:$E$51</c:f>
              <c:numCache>
                <c:formatCode>0.0%</c:formatCode>
                <c:ptCount val="4"/>
                <c:pt idx="0">
                  <c:v>0.18</c:v>
                </c:pt>
                <c:pt idx="1">
                  <c:v>0.26900000000000002</c:v>
                </c:pt>
                <c:pt idx="2">
                  <c:v>0.28299999999999997</c:v>
                </c:pt>
                <c:pt idx="3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E-4FE8-BC84-3969EF06E312}"/>
            </c:ext>
          </c:extLst>
        </c:ser>
        <c:ser>
          <c:idx val="1"/>
          <c:order val="1"/>
          <c:tx>
            <c:strRef>
              <c:f>'STATE MH'!$A$52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MH'!$B$50:$E$50</c:f>
              <c:strCache>
                <c:ptCount val="4"/>
                <c:pt idx="0">
                  <c:v>6TH GRADE</c:v>
                </c:pt>
                <c:pt idx="1">
                  <c:v>8TH GRADE</c:v>
                </c:pt>
                <c:pt idx="2">
                  <c:v>10TH GRADE</c:v>
                </c:pt>
                <c:pt idx="3">
                  <c:v>12TH GRADE</c:v>
                </c:pt>
              </c:strCache>
            </c:strRef>
          </c:cat>
          <c:val>
            <c:numRef>
              <c:f>'STATE MH'!$B$52:$E$52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0.248</c:v>
                </c:pt>
                <c:pt idx="2">
                  <c:v>0.29099999999999998</c:v>
                </c:pt>
                <c:pt idx="3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E-4FE8-BC84-3969EF06E312}"/>
            </c:ext>
          </c:extLst>
        </c:ser>
        <c:ser>
          <c:idx val="2"/>
          <c:order val="2"/>
          <c:tx>
            <c:strRef>
              <c:f>'STATE MH'!$A$53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MH'!$B$50:$E$50</c:f>
              <c:strCache>
                <c:ptCount val="4"/>
                <c:pt idx="0">
                  <c:v>6TH GRADE</c:v>
                </c:pt>
                <c:pt idx="1">
                  <c:v>8TH GRADE</c:v>
                </c:pt>
                <c:pt idx="2">
                  <c:v>10TH GRADE</c:v>
                </c:pt>
                <c:pt idx="3">
                  <c:v>12TH GRADE</c:v>
                </c:pt>
              </c:strCache>
            </c:strRef>
          </c:cat>
          <c:val>
            <c:numRef>
              <c:f>'STATE MH'!$B$53:$E$53</c:f>
              <c:numCache>
                <c:formatCode>0.0%</c:formatCode>
                <c:ptCount val="4"/>
                <c:pt idx="0">
                  <c:v>0.17199999999999999</c:v>
                </c:pt>
                <c:pt idx="1">
                  <c:v>0.13700000000000001</c:v>
                </c:pt>
                <c:pt idx="2">
                  <c:v>0.28499999999999998</c:v>
                </c:pt>
                <c:pt idx="3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E-4FE8-BC84-3969EF06E3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21041648"/>
        <c:axId val="-1526256512"/>
      </c:barChart>
      <c:catAx>
        <c:axId val="-10210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6256512"/>
        <c:crosses val="autoZero"/>
        <c:auto val="1"/>
        <c:lblAlgn val="ctr"/>
        <c:lblOffset val="100"/>
        <c:noMultiLvlLbl val="0"/>
      </c:catAx>
      <c:valAx>
        <c:axId val="-152625651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10416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0.06047</cdr:x>
      <cdr:y>0.15158</cdr:y>
    </cdr:from>
    <cdr:to>
      <cdr:x>0.78557</cdr:x>
      <cdr:y>0.25969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522" y="810697"/>
          <a:ext cx="7704662" cy="5781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smtClean="0"/>
            <a:t>Question: During the past 12 months, did you ever feel so sad or hopeless every day for two weeks or more in a row that you stopped doing some </a:t>
          </a:r>
          <a:r>
            <a:rPr lang="en-US" sz="1400" i="1" smtClean="0"/>
            <a:t>usual activities?   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0.06336</cdr:x>
      <cdr:y>0.16756</cdr:y>
    </cdr:from>
    <cdr:to>
      <cdr:x>0.82524</cdr:x>
      <cdr:y>0.23976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0459" y="918647"/>
          <a:ext cx="7822025" cy="3957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smtClean="0"/>
            <a:t>Question: During the past 12 months, did you ever seriously </a:t>
          </a:r>
          <a:r>
            <a:rPr lang="en-US" sz="1400" i="1" smtClean="0"/>
            <a:t>consider attempting suicide?   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0.06937</cdr:x>
      <cdr:y>0.15627</cdr:y>
    </cdr:from>
    <cdr:to>
      <cdr:x>0.82764</cdr:x>
      <cdr:y>0.25587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546" y="855147"/>
          <a:ext cx="7822025" cy="5450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smtClean="0"/>
            <a:t>Question: During the past 12 months, did you make a plan about how you </a:t>
          </a:r>
          <a:r>
            <a:rPr lang="en-US" sz="1400" i="1" smtClean="0"/>
            <a:t>would attempt suicide?   </a:t>
          </a:r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0.0724</cdr:x>
      <cdr:y>0.16513</cdr:y>
    </cdr:from>
    <cdr:to>
      <cdr:x>0.84001</cdr:x>
      <cdr:y>0.23437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771" y="905947"/>
          <a:ext cx="7822025" cy="3799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smtClean="0"/>
            <a:t>Question: During the past 12 months, how many times did you actually attempt </a:t>
          </a:r>
          <a:r>
            <a:rPr lang="en-US" sz="1400" i="1" smtClean="0"/>
            <a:t>suicide?   </a:t>
          </a:r>
          <a:endParaRPr lang="en-US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0.07968</cdr:x>
      <cdr:y>0.15315</cdr:y>
    </cdr:from>
    <cdr:to>
      <cdr:x>0.82229</cdr:x>
      <cdr:y>0.25195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9264" y="842446"/>
          <a:ext cx="7822025" cy="5434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smtClean="0"/>
            <a:t>Questions: Have you ever seriously thought about killing yourself? Have you ever tried to kill yourself? </a:t>
          </a:r>
        </a:p>
        <a:p xmlns:a="http://schemas.openxmlformats.org/drawingml/2006/main">
          <a:r>
            <a:rPr lang="en-US" sz="1400" i="1" dirty="0" smtClean="0"/>
            <a:t>   </a:t>
          </a:r>
          <a:endParaRPr lang="en-US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0.08556</cdr:x>
      <cdr:y>0.15222</cdr:y>
    </cdr:from>
    <cdr:to>
      <cdr:x>0.79811</cdr:x>
      <cdr:y>0.2495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9275" y="850384"/>
          <a:ext cx="7822025" cy="5434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smtClean="0"/>
            <a:t>Question: Last year, did you hear or see information at your school about the warning signs of suicide and how to get help for yourself or a friend? </a:t>
          </a:r>
        </a:p>
        <a:p xmlns:a="http://schemas.openxmlformats.org/drawingml/2006/main">
          <a:r>
            <a:rPr lang="en-US" sz="1400" i="1" dirty="0" smtClean="0"/>
            <a:t>   </a:t>
          </a:r>
          <a:endParaRPr lang="en-US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0.05615</cdr:x>
      <cdr:y>0.16111</cdr:y>
    </cdr:from>
    <cdr:to>
      <cdr:x>0.77007</cdr:x>
      <cdr:y>0.3039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6010" y="902770"/>
          <a:ext cx="7704662" cy="8001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37000"/>
          </a:schemeClr>
        </a:solidFill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 dirty="0" smtClean="0"/>
            <a:t>Question: When you feel sad or hopeless, are there adults you can turn to for help?</a:t>
          </a:r>
        </a:p>
        <a:p xmlns:a="http://schemas.openxmlformats.org/drawingml/2006/main">
          <a:r>
            <a:rPr lang="en-US" sz="1400" dirty="0" smtClean="0"/>
            <a:t>Findings demonstrate the percentage of student who reported “no” or “not sure.”</a:t>
          </a:r>
        </a:p>
        <a:p xmlns:a="http://schemas.openxmlformats.org/drawingml/2006/main">
          <a:r>
            <a:rPr lang="en-US" sz="1400" dirty="0" smtClean="0"/>
            <a:t>(A lower percentage is optimal).  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E9CD4-A883-AD4D-81A6-D489EC0735B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038E3-60D6-174E-9334-DF7EB5CF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HYS Valid Responses &amp; Rate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N=9722 (77%)</a:t>
            </a:r>
          </a:p>
          <a:p>
            <a:r>
              <a:rPr lang="en-US" baseline="0" dirty="0" smtClean="0"/>
              <a:t>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N=8662 (80%)</a:t>
            </a:r>
          </a:p>
          <a:p>
            <a:r>
              <a:rPr lang="en-US" baseline="0" dirty="0" smtClean="0"/>
              <a:t>10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N=10835 (70%)</a:t>
            </a:r>
          </a:p>
          <a:p>
            <a:r>
              <a:rPr lang="en-US" baseline="0" dirty="0" smtClean="0"/>
              <a:t>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N=7590 (409%)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use the following guidance when reviewing your results: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70% or greater participation–Results are probably representative of students in this grade.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40–69% participation–Results may be representative of students in this grade.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Less than 40% participation–Results are likely not representative of students in this grade but do reflect students who completed the survey.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7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During the past 12 months, did you ever feel so sad or hopeless almost every</a:t>
            </a:r>
            <a:r>
              <a:rPr lang="en-US" baseline="0" dirty="0" smtClean="0"/>
              <a:t> day for two weeks or more in a row that you stopped doing some usual activities. Yes/No response.</a:t>
            </a:r>
          </a:p>
          <a:p>
            <a:endParaRPr lang="en-US" dirty="0" smtClean="0"/>
          </a:p>
          <a:p>
            <a:r>
              <a:rPr lang="en-US" dirty="0" smtClean="0"/>
              <a:t>Across grade levels</a:t>
            </a:r>
            <a:r>
              <a:rPr lang="en-US" baseline="0" dirty="0" smtClean="0"/>
              <a:t> and survey years, findings show that the percentage of youth who report depressive feelings has increase since 2012.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During the past 12 months, did you ever seriously consider attempting suicide? Yes/No response.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Finding indicate that the percentage of youth who consider attempting suicide has risen somewhat among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graders, while remaining stable at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During the past 12 months, did you make a plan about how you would attempt suicide? Yes/No response.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During the past 12 months, how many times did you actually attempt suicide? Response: 0 times, 1 time, 2-3 time, 4-5 times, 6 or more times.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Extrapolated statewide these number represent approximately 6769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graders, and 8452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== or 15221 8</a:t>
            </a:r>
            <a:r>
              <a:rPr lang="en-US" baseline="30000" dirty="0" smtClean="0"/>
              <a:t>th</a:t>
            </a:r>
            <a:r>
              <a:rPr lang="en-US" baseline="0" dirty="0" smtClean="0"/>
              <a:t>/10</a:t>
            </a:r>
            <a:r>
              <a:rPr lang="en-US" baseline="30000" dirty="0" smtClean="0"/>
              <a:t>th</a:t>
            </a:r>
            <a:r>
              <a:rPr lang="en-US" baseline="0" dirty="0" smtClean="0"/>
              <a:t> students. (12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response rate too low to be representative)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In 2016 – 3.8% of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graders, 4.4% of 10th graders, and 3.8% of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reported 2 or more attempts.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Have you</a:t>
            </a:r>
            <a:r>
              <a:rPr lang="en-US" baseline="0" dirty="0" smtClean="0"/>
              <a:t> ever seriously thought about killing yourself? Yes/No response. </a:t>
            </a:r>
          </a:p>
          <a:p>
            <a:r>
              <a:rPr lang="en-US" baseline="0" dirty="0" smtClean="0"/>
              <a:t>Question: Have you ever tried to kill yourself? Yes/No response.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2016, an estimated 11,915 6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reported suicide ideation and 3,917 attempted suicide.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Last year, did you hear or see information at your school about the warning signs of suicide and how to get help for yourself or a friend. </a:t>
            </a:r>
          </a:p>
          <a:p>
            <a:endParaRPr lang="en-US" dirty="0" smtClean="0"/>
          </a:p>
          <a:p>
            <a:r>
              <a:rPr lang="en-US" dirty="0" smtClean="0"/>
              <a:t>Response:</a:t>
            </a:r>
            <a:r>
              <a:rPr lang="en-US" baseline="0" dirty="0" smtClean="0"/>
              <a:t> Yes, No, Not 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When</a:t>
            </a:r>
            <a:r>
              <a:rPr lang="en-US" baseline="0" dirty="0" smtClean="0"/>
              <a:t> you feel sad of hopeless, are there adults that you can turn to for help?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Response:</a:t>
            </a:r>
            <a:r>
              <a:rPr lang="en-US" baseline="0" dirty="0" smtClean="0"/>
              <a:t> I never feel sad or hopeless; Yes; No; Not Sure.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Slide looks at % that report No/Not 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38E3-60D6-174E-9334-DF7EB5CF7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34F8-C478-7C4B-BC31-32841360B8F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4B99EB-DFBF-DF46-9A15-02A2B1648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Intersection of Youth and Mental Health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discussion of school-based mental health service delivery models in Educational Service Districts across Washington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 CARE</a:t>
            </a:r>
            <a:r>
              <a:rPr lang="is-IS" dirty="0" smtClean="0"/>
              <a:t>….</a:t>
            </a:r>
            <a:br>
              <a:rPr lang="is-IS" dirty="0" smtClean="0"/>
            </a:b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71331" y="1658679"/>
            <a:ext cx="25322264" cy="8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0" y="1221548"/>
            <a:ext cx="8708065" cy="46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99" y="6031328"/>
            <a:ext cx="968996" cy="46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2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401" y="634743"/>
            <a:ext cx="8911687" cy="662430"/>
          </a:xfrm>
        </p:spPr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3722493"/>
              </p:ext>
            </p:extLst>
          </p:nvPr>
        </p:nvGraphicFramePr>
        <p:xfrm>
          <a:off x="1300166" y="1368613"/>
          <a:ext cx="10625580" cy="53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20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401" y="634743"/>
            <a:ext cx="8911687" cy="662430"/>
          </a:xfrm>
        </p:spPr>
        <p:txBody>
          <a:bodyPr/>
          <a:lstStyle/>
          <a:p>
            <a:r>
              <a:rPr lang="en-US" dirty="0" smtClean="0"/>
              <a:t>CONSIDERED SUICIDE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9518461"/>
              </p:ext>
            </p:extLst>
          </p:nvPr>
        </p:nvGraphicFramePr>
        <p:xfrm>
          <a:off x="1357316" y="1328743"/>
          <a:ext cx="10266733" cy="548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401" y="634743"/>
            <a:ext cx="8911687" cy="662430"/>
          </a:xfrm>
        </p:spPr>
        <p:txBody>
          <a:bodyPr/>
          <a:lstStyle/>
          <a:p>
            <a:r>
              <a:rPr lang="en-US" dirty="0" smtClean="0"/>
              <a:t>MADE A PLAN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1783270"/>
              </p:ext>
            </p:extLst>
          </p:nvPr>
        </p:nvGraphicFramePr>
        <p:xfrm>
          <a:off x="1357317" y="1300167"/>
          <a:ext cx="10315576" cy="547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7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6065"/>
          </a:xfrm>
        </p:spPr>
        <p:txBody>
          <a:bodyPr/>
          <a:lstStyle/>
          <a:p>
            <a:r>
              <a:rPr lang="en-US" dirty="0" smtClean="0"/>
              <a:t>ATTEMPTED SUICIDE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9782558"/>
              </p:ext>
            </p:extLst>
          </p:nvPr>
        </p:nvGraphicFramePr>
        <p:xfrm>
          <a:off x="1485905" y="1300167"/>
          <a:ext cx="10190163" cy="548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713" y="624110"/>
            <a:ext cx="8911687" cy="718915"/>
          </a:xfrm>
        </p:spPr>
        <p:txBody>
          <a:bodyPr/>
          <a:lstStyle/>
          <a:p>
            <a:r>
              <a:rPr lang="en-US" dirty="0" smtClean="0"/>
              <a:t>SUICIDE IDEATION/ATTEMPT (6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3100490"/>
              </p:ext>
            </p:extLst>
          </p:nvPr>
        </p:nvGraphicFramePr>
        <p:xfrm>
          <a:off x="1314449" y="1343025"/>
          <a:ext cx="10533071" cy="550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79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713" y="624110"/>
            <a:ext cx="8911687" cy="718915"/>
          </a:xfrm>
        </p:spPr>
        <p:txBody>
          <a:bodyPr/>
          <a:lstStyle/>
          <a:p>
            <a:r>
              <a:rPr lang="en-US" dirty="0" smtClean="0"/>
              <a:t>AWARENESS/LITERACY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3850440"/>
              </p:ext>
            </p:extLst>
          </p:nvPr>
        </p:nvGraphicFramePr>
        <p:xfrm>
          <a:off x="1214438" y="1271584"/>
          <a:ext cx="10977562" cy="558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713" y="624110"/>
            <a:ext cx="8911687" cy="718915"/>
          </a:xfrm>
        </p:spPr>
        <p:txBody>
          <a:bodyPr/>
          <a:lstStyle/>
          <a:p>
            <a:r>
              <a:rPr lang="en-US" dirty="0" smtClean="0"/>
              <a:t>ADULT SUPPORT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538161"/>
              </p:ext>
            </p:extLst>
          </p:nvPr>
        </p:nvGraphicFramePr>
        <p:xfrm>
          <a:off x="1233378" y="1254642"/>
          <a:ext cx="10792046" cy="560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16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 CARE</a:t>
            </a:r>
            <a:r>
              <a:rPr lang="is-IS" dirty="0" smtClean="0"/>
              <a:t>….</a:t>
            </a:r>
            <a:br>
              <a:rPr lang="is-IS" dirty="0" smtClean="0"/>
            </a:br>
            <a:endParaRPr lang="en-US" dirty="0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1" y="1313354"/>
            <a:ext cx="8829989" cy="44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71331" y="1658679"/>
            <a:ext cx="25322264" cy="8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3" y="5850524"/>
            <a:ext cx="1046957" cy="475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4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881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The Intersection of Youth and Mental Health Needs</vt:lpstr>
      <vt:lpstr>DEPRESSION</vt:lpstr>
      <vt:lpstr>CONSIDERED SUICIDE</vt:lpstr>
      <vt:lpstr>MADE A PLAN</vt:lpstr>
      <vt:lpstr>ATTEMPTED SUICIDE</vt:lpstr>
      <vt:lpstr>SUICIDE IDEATION/ATTEMPT (6TH GRADE)</vt:lpstr>
      <vt:lpstr>AWARENESS/LITERACY</vt:lpstr>
      <vt:lpstr>ADULT SUPPORT</vt:lpstr>
      <vt:lpstr>WHY WE CARE…. </vt:lpstr>
      <vt:lpstr>WHY WE CARE….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Intersection of Youth and Mental Health Needs</dc:title>
  <dc:creator>Michelle Maike</dc:creator>
  <cp:lastModifiedBy>Mia Troy</cp:lastModifiedBy>
  <cp:revision>14</cp:revision>
  <dcterms:created xsi:type="dcterms:W3CDTF">2017-04-04T17:27:45Z</dcterms:created>
  <dcterms:modified xsi:type="dcterms:W3CDTF">2017-04-17T18:04:29Z</dcterms:modified>
</cp:coreProperties>
</file>